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41"/>
  </p:notesMasterIdLst>
  <p:sldIdLst>
    <p:sldId id="256" r:id="rId6"/>
    <p:sldId id="267" r:id="rId7"/>
    <p:sldId id="257" r:id="rId8"/>
    <p:sldId id="286" r:id="rId9"/>
    <p:sldId id="28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4" r:id="rId22"/>
    <p:sldId id="285" r:id="rId23"/>
    <p:sldId id="282" r:id="rId24"/>
    <p:sldId id="283" r:id="rId25"/>
    <p:sldId id="269" r:id="rId26"/>
    <p:sldId id="291" r:id="rId27"/>
    <p:sldId id="292" r:id="rId28"/>
    <p:sldId id="293" r:id="rId29"/>
    <p:sldId id="294" r:id="rId30"/>
    <p:sldId id="290" r:id="rId31"/>
    <p:sldId id="268" r:id="rId32"/>
    <p:sldId id="287" r:id="rId33"/>
    <p:sldId id="288" r:id="rId34"/>
    <p:sldId id="271" r:id="rId35"/>
    <p:sldId id="295" r:id="rId36"/>
    <p:sldId id="296" r:id="rId37"/>
    <p:sldId id="297" r:id="rId38"/>
    <p:sldId id="298" r:id="rId39"/>
    <p:sldId id="26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2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46478314781515"/>
          <c:y val="0.19638879375493556"/>
          <c:w val="0.70650339237505078"/>
          <c:h val="0.71330180232453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9-4BDC-BCD6-5CAA05510275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Rad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C9-4BDC-BCD6-5CAA05510275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Rad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C9-4BDC-BCD6-5CAA05510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3"/>
        <c:axId val="2053996144"/>
        <c:axId val="2053996560"/>
      </c:barChart>
      <c:catAx>
        <c:axId val="205399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53996560"/>
        <c:crosses val="autoZero"/>
        <c:auto val="1"/>
        <c:lblAlgn val="ctr"/>
        <c:lblOffset val="100"/>
        <c:noMultiLvlLbl val="0"/>
      </c:catAx>
      <c:valAx>
        <c:axId val="205399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5399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7.5403180359500971E-4"/>
          <c:w val="6.9352279060550456E-2"/>
          <c:h val="0.19313419858730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350" b="0" i="0" u="none" strike="noStrike" kern="1200" baseline="0">
              <a:solidFill>
                <a:srgbClr val="777777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1F174-C4BC-460C-9DE8-4EBD38507E38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A0BC-2C49-4A47-BF6B-7B2A43011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72" y="5800275"/>
            <a:ext cx="2397071" cy="87085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2620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20691"/>
            <a:ext cx="1690669" cy="614219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71475" y="4934108"/>
            <a:ext cx="11449050" cy="902627"/>
          </a:xfrm>
        </p:spPr>
        <p:txBody>
          <a:bodyPr anchor="t">
            <a:noAutofit/>
          </a:bodyPr>
          <a:lstStyle>
            <a:lvl1pPr>
              <a:defRPr sz="36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4246563"/>
            <a:ext cx="11449050" cy="682625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Kliknite sem a zadajte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55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_">
    <p:bg>
      <p:bgPr>
        <a:blipFill dpi="0" rotWithShape="1">
          <a:blip r:embed="rId2">
            <a:lum/>
          </a:blip>
          <a:srcRect/>
          <a:stretch>
            <a:fillRect t="90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502920" y="6356350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ADBA45-0A31-413A-980D-01BDBD28E7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385616" y="373834"/>
            <a:ext cx="10515600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predelového snímku</a:t>
            </a:r>
            <a:br>
              <a:rPr lang="sk-SK" dirty="0"/>
            </a:br>
            <a:r>
              <a:rPr lang="sk-SK" dirty="0"/>
              <a:t>do dvoch riadkov s fotografiou na pozadí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5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20691"/>
            <a:ext cx="1690669" cy="614219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1" y="0"/>
            <a:ext cx="12191999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6" y="373834"/>
            <a:ext cx="10515600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predelového snímku</a:t>
            </a:r>
            <a:br>
              <a:rPr lang="sk-SK" dirty="0"/>
            </a:br>
            <a:r>
              <a:rPr lang="sk-SK" dirty="0"/>
              <a:t>do dvoch riadkov s fotografiou na pozadí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55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744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20691"/>
            <a:ext cx="1690669" cy="614219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59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74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20691"/>
            <a:ext cx="1690669" cy="614219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373834"/>
            <a:ext cx="11434910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371475" y="1381125"/>
            <a:ext cx="5514975" cy="4427538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1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6262339" y="1381125"/>
            <a:ext cx="5558186" cy="4427538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54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74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20691"/>
            <a:ext cx="1690669" cy="614219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373834"/>
            <a:ext cx="11434910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 hasCustomPrompt="1"/>
          </p:nvPr>
        </p:nvSpPr>
        <p:spPr>
          <a:xfrm>
            <a:off x="371475" y="1354138"/>
            <a:ext cx="11449050" cy="447369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Objekt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20691"/>
            <a:ext cx="1690669" cy="614219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373834"/>
            <a:ext cx="11434910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graphicFrame>
        <p:nvGraphicFramePr>
          <p:cNvPr id="5" name="Graf 4"/>
          <p:cNvGraphicFramePr/>
          <p:nvPr userDrawn="1">
            <p:extLst>
              <p:ext uri="{D42A27DB-BD31-4B8C-83A1-F6EECF244321}">
                <p14:modId xmlns:p14="http://schemas.microsoft.com/office/powerpoint/2010/main" val="2832957957"/>
              </p:ext>
            </p:extLst>
          </p:nvPr>
        </p:nvGraphicFramePr>
        <p:xfrm>
          <a:off x="385616" y="1217900"/>
          <a:ext cx="11434909" cy="423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9700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20691"/>
            <a:ext cx="1690669" cy="614219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427766"/>
            <a:ext cx="4570981" cy="902627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371475" y="1474344"/>
            <a:ext cx="4585122" cy="4334319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8" name="Zástupný objekt pre obsah 7"/>
          <p:cNvSpPr>
            <a:spLocks noGrp="1"/>
          </p:cNvSpPr>
          <p:nvPr>
            <p:ph sz="quarter" idx="14" hasCustomPrompt="1"/>
          </p:nvPr>
        </p:nvSpPr>
        <p:spPr>
          <a:xfrm>
            <a:off x="5097463" y="427038"/>
            <a:ext cx="6723062" cy="53816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Objekt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9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 userDrawn="1">
          <p15:clr>
            <a:srgbClr val="FBAE40"/>
          </p15:clr>
        </p15:guide>
        <p15:guide id="4" pos="320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20691"/>
            <a:ext cx="1690669" cy="614219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427766"/>
            <a:ext cx="4570981" cy="820508"/>
          </a:xfrm>
        </p:spPr>
        <p:txBody>
          <a:bodyPr anchor="t"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371475" y="1381125"/>
            <a:ext cx="4585122" cy="4427538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14" hasCustomPrompt="1"/>
          </p:nvPr>
        </p:nvSpPr>
        <p:spPr>
          <a:xfrm>
            <a:off x="5087938" y="2751138"/>
            <a:ext cx="6732587" cy="30575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k-SK" dirty="0"/>
              <a:t>Objekt</a:t>
            </a:r>
            <a:endParaRPr lang="en-US" dirty="0"/>
          </a:p>
        </p:txBody>
      </p:sp>
      <p:sp>
        <p:nvSpPr>
          <p:cNvPr id="13" name="Zástupný objekt pre obsah 5"/>
          <p:cNvSpPr>
            <a:spLocks noGrp="1"/>
          </p:cNvSpPr>
          <p:nvPr>
            <p:ph sz="quarter" idx="15" hasCustomPrompt="1"/>
          </p:nvPr>
        </p:nvSpPr>
        <p:spPr>
          <a:xfrm>
            <a:off x="5087937" y="427766"/>
            <a:ext cx="3290793" cy="21859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k-SK" dirty="0"/>
              <a:t>Objekt</a:t>
            </a:r>
            <a:endParaRPr lang="en-US" dirty="0"/>
          </a:p>
        </p:txBody>
      </p:sp>
      <p:sp>
        <p:nvSpPr>
          <p:cNvPr id="14" name="Zástupný objekt pre obsah 5"/>
          <p:cNvSpPr>
            <a:spLocks noGrp="1"/>
          </p:cNvSpPr>
          <p:nvPr>
            <p:ph sz="quarter" idx="16" hasCustomPrompt="1"/>
          </p:nvPr>
        </p:nvSpPr>
        <p:spPr>
          <a:xfrm>
            <a:off x="8529732" y="427765"/>
            <a:ext cx="3290793" cy="21859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sk-SK" dirty="0"/>
              <a:t>Objekt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9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 userDrawn="1">
          <p15:clr>
            <a:srgbClr val="FBAE40"/>
          </p15:clr>
        </p15:guide>
        <p15:guide id="4" pos="320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784D-4928-4D1C-9696-D92BC1EDB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7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71" r:id="rId4"/>
    <p:sldLayoutId id="2147483666" r:id="rId5"/>
    <p:sldLayoutId id="2147483669" r:id="rId6"/>
    <p:sldLayoutId id="2147483672" r:id="rId7"/>
    <p:sldLayoutId id="2147483667" r:id="rId8"/>
    <p:sldLayoutId id="2147483668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jcr.clarivate.com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scimagojr.com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cimagojr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finder.elsevier.com/" TargetMode="External"/><Relationship Id="rId2" Type="http://schemas.openxmlformats.org/officeDocument/2006/relationships/hyperlink" Target="https://authorservices.taylorandfrancis.com/publishing-your-research/choosing-a-journal/journal-suggester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dnote.com/product-details/manuscript-matcher/" TargetMode="External"/><Relationship Id="rId5" Type="http://schemas.openxmlformats.org/officeDocument/2006/relationships/hyperlink" Target="https://researcher.life/journal" TargetMode="External"/><Relationship Id="rId4" Type="http://schemas.openxmlformats.org/officeDocument/2006/relationships/hyperlink" Target="https://journalfinder.wiley.com/search?type=match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core.edu.au/conference-portal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steropenscience.eu/content/what-open-science-introduction" TargetMode="External"/><Relationship Id="rId2" Type="http://schemas.openxmlformats.org/officeDocument/2006/relationships/hyperlink" Target="https://otvorenaveda.cvtisr.sk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iz.cvtisr.sk/open-access-publikovanie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iz.cvtisr.sk/open-access-publikovanie/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iz.cvtisr.sk/open-access-publikovanie-springernature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iz.cvtisr.sk/open-access-publikovanie-ieee/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checksubmit.org/" TargetMode="External"/><Relationship Id="rId2" Type="http://schemas.openxmlformats.org/officeDocument/2006/relationships/hyperlink" Target="https://thinkchecksubmit.org/journals/slovak/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checksubmit.org/" TargetMode="External"/><Relationship Id="rId2" Type="http://schemas.openxmlformats.org/officeDocument/2006/relationships/hyperlink" Target="https://thinkchecksubmit.org/journals/slovak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checksubmit.org/" TargetMode="External"/><Relationship Id="rId2" Type="http://schemas.openxmlformats.org/officeDocument/2006/relationships/hyperlink" Target="https://thinkchecksubmit.org/journals/slovak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checksubmit.org/" TargetMode="External"/><Relationship Id="rId2" Type="http://schemas.openxmlformats.org/officeDocument/2006/relationships/hyperlink" Target="https://thinkchecksubmit.org/journals/slovak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za.sk/images/pdf/kvalita/2022/smernica-UNIZA-c-205-dodatok-1.pdf" TargetMode="External"/><Relationship Id="rId2" Type="http://schemas.openxmlformats.org/officeDocument/2006/relationships/hyperlink" Target="https://uniza.sk/images/pdf/kvalita/2022/smernica-UNIZA-c-216-dodatok-1.pdf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kanalregister.hkdir.no/publiseringskanaler/Forside.action?request_locale=en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za.sk/images/pdf/uradna-tabula/smernice-predpisy/2021/12072021_S-207-2021-Eticky-kodex-UNIZA.pdf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niza.sk/images/pdf/kvalita/2022/smernica-UNIZA-c-205-dodatok-1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kniznica.uniza.sk/opac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app.crepc.s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00037" y="531233"/>
            <a:ext cx="11473353" cy="3410452"/>
          </a:xfrm>
        </p:spPr>
        <p:txBody>
          <a:bodyPr>
            <a:normAutofit/>
          </a:bodyPr>
          <a:lstStyle/>
          <a:p>
            <a:r>
              <a:rPr lang="sk-SK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Publikačná činnosť: </a:t>
            </a:r>
            <a:br>
              <a:rPr lang="sk-SK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 publikovať, aby publikačná činnosť nebola len príťažou</a:t>
            </a:r>
          </a:p>
        </p:txBody>
      </p:sp>
      <p:sp>
        <p:nvSpPr>
          <p:cNvPr id="6" name="pata"/>
          <p:cNvSpPr txBox="1"/>
          <p:nvPr/>
        </p:nvSpPr>
        <p:spPr>
          <a:xfrm>
            <a:off x="300038" y="6012850"/>
            <a:ext cx="730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Michal Koháni</a:t>
            </a:r>
          </a:p>
          <a:p>
            <a:r>
              <a:rPr lang="sk-SK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15.11.2023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4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2000" b="1" dirty="0"/>
              <a:t>Ako nájsť správne publikačné možnosti</a:t>
            </a:r>
            <a:br>
              <a:rPr lang="sk-SK" sz="2000" b="1" dirty="0"/>
            </a:br>
            <a:r>
              <a:rPr lang="sk-SK" i="1" dirty="0"/>
              <a:t>Časopisy – vyhľadajte časopisy v citačných databázach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Databáza Web of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Science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Clarivate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– prístupné z univerzitnej siete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https://jcr.clarivate.com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996652F-8EAE-44E3-28DC-013672CF3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454" y="2133638"/>
            <a:ext cx="5391157" cy="3609937"/>
          </a:xfrm>
          <a:prstGeom prst="rect">
            <a:avLst/>
          </a:prstGeom>
        </p:spPr>
      </p:pic>
      <p:sp>
        <p:nvSpPr>
          <p:cNvPr id="8" name="Bublina reči: obdĺžnik 7">
            <a:extLst>
              <a:ext uri="{FF2B5EF4-FFF2-40B4-BE49-F238E27FC236}">
                <a16:creationId xmlns:a16="http://schemas.microsoft.com/office/drawing/2014/main" id="{65B7DA72-EFB0-E63A-CE6F-41E7092D29BE}"/>
              </a:ext>
            </a:extLst>
          </p:cNvPr>
          <p:cNvSpPr/>
          <p:nvPr/>
        </p:nvSpPr>
        <p:spPr>
          <a:xfrm>
            <a:off x="7270812" y="3178206"/>
            <a:ext cx="3444536" cy="390617"/>
          </a:xfrm>
          <a:prstGeom prst="wedgeRectCallout">
            <a:avLst>
              <a:gd name="adj1" fmla="val -80316"/>
              <a:gd name="adj2" fmla="val 10181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Vyhľadávanie podľa názvu/ISSN</a:t>
            </a:r>
          </a:p>
        </p:txBody>
      </p:sp>
      <p:sp>
        <p:nvSpPr>
          <p:cNvPr id="9" name="Bublina reči: obdĺžnik 8">
            <a:extLst>
              <a:ext uri="{FF2B5EF4-FFF2-40B4-BE49-F238E27FC236}">
                <a16:creationId xmlns:a16="http://schemas.microsoft.com/office/drawing/2014/main" id="{FC2CA5F6-3514-32F0-7F13-ACAED791E94B}"/>
              </a:ext>
            </a:extLst>
          </p:cNvPr>
          <p:cNvSpPr/>
          <p:nvPr/>
        </p:nvSpPr>
        <p:spPr>
          <a:xfrm>
            <a:off x="5428053" y="4777667"/>
            <a:ext cx="5136373" cy="390617"/>
          </a:xfrm>
          <a:prstGeom prst="wedgeRectCallout">
            <a:avLst>
              <a:gd name="adj1" fmla="val -70810"/>
              <a:gd name="adj2" fmla="val 12000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Vyhľadávanie podľa výskumných oblastí/kategórií</a:t>
            </a:r>
          </a:p>
        </p:txBody>
      </p:sp>
      <p:sp>
        <p:nvSpPr>
          <p:cNvPr id="11" name="Bublina reči: obdĺžnik 10">
            <a:extLst>
              <a:ext uri="{FF2B5EF4-FFF2-40B4-BE49-F238E27FC236}">
                <a16:creationId xmlns:a16="http://schemas.microsoft.com/office/drawing/2014/main" id="{C186CAA7-4004-6672-C68C-DF9AB8427510}"/>
              </a:ext>
            </a:extLst>
          </p:cNvPr>
          <p:cNvSpPr/>
          <p:nvPr/>
        </p:nvSpPr>
        <p:spPr>
          <a:xfrm>
            <a:off x="292963" y="4146734"/>
            <a:ext cx="3009530" cy="390617"/>
          </a:xfrm>
          <a:prstGeom prst="wedgeRectCallout">
            <a:avLst>
              <a:gd name="adj1" fmla="val 44154"/>
              <a:gd name="adj2" fmla="val 22227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Vyhľadávanie podľa časopisov</a:t>
            </a:r>
          </a:p>
        </p:txBody>
      </p:sp>
    </p:spTree>
    <p:extLst>
      <p:ext uri="{BB962C8B-B14F-4D97-AF65-F5344CB8AC3E}">
        <p14:creationId xmlns:p14="http://schemas.microsoft.com/office/powerpoint/2010/main" val="115863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2000" b="1" dirty="0"/>
              <a:t>Ako nájsť správne publikačné možnosti</a:t>
            </a:r>
            <a:br>
              <a:rPr lang="sk-SK" sz="2000" b="1" dirty="0"/>
            </a:br>
            <a:r>
              <a:rPr lang="sk-SK" i="1" dirty="0"/>
              <a:t>Časopisy – vyhľadajte časopisy v citačných databázach - JCR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Detaily o časopise: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Počty článkov za roky</a:t>
            </a:r>
          </a:p>
          <a:p>
            <a:pPr lvl="1">
              <a:lnSpc>
                <a:spcPct val="110000"/>
              </a:lnSpc>
            </a:pP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Impact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factor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(ak má)</a:t>
            </a:r>
          </a:p>
          <a:p>
            <a:pPr lvl="1">
              <a:lnSpc>
                <a:spcPct val="110000"/>
              </a:lnSpc>
            </a:pP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Kvartil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(ak má)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...</a:t>
            </a: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B382DE8-942B-6939-CB00-60ACE9555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2" y="3132189"/>
            <a:ext cx="4945948" cy="2777563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D7A5441A-6AF0-2144-0E28-F0EB56B5D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423" y="2333199"/>
            <a:ext cx="6683266" cy="3460294"/>
          </a:xfrm>
          <a:prstGeom prst="rect">
            <a:avLst/>
          </a:prstGeom>
        </p:spPr>
      </p:pic>
      <p:sp>
        <p:nvSpPr>
          <p:cNvPr id="13" name="Bublina reči: obdĺžnik 12">
            <a:extLst>
              <a:ext uri="{FF2B5EF4-FFF2-40B4-BE49-F238E27FC236}">
                <a16:creationId xmlns:a16="http://schemas.microsoft.com/office/drawing/2014/main" id="{3E1596AC-BD40-CF1F-04BE-61EE0591A175}"/>
              </a:ext>
            </a:extLst>
          </p:cNvPr>
          <p:cNvSpPr/>
          <p:nvPr/>
        </p:nvSpPr>
        <p:spPr>
          <a:xfrm>
            <a:off x="6915705" y="1649601"/>
            <a:ext cx="4904820" cy="390617"/>
          </a:xfrm>
          <a:prstGeom prst="wedgeRectCallout">
            <a:avLst>
              <a:gd name="adj1" fmla="val -49298"/>
              <a:gd name="adj2" fmla="val 15181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>
                <a:solidFill>
                  <a:schemeClr val="tx1"/>
                </a:solidFill>
              </a:rPr>
              <a:t>Kvartil</a:t>
            </a:r>
            <a:r>
              <a:rPr lang="sk-SK" dirty="0">
                <a:solidFill>
                  <a:schemeClr val="tx1"/>
                </a:solidFill>
              </a:rPr>
              <a:t> sa určuje podľa JIF (</a:t>
            </a:r>
            <a:r>
              <a:rPr lang="sk-SK" dirty="0" err="1">
                <a:solidFill>
                  <a:schemeClr val="tx1"/>
                </a:solidFill>
              </a:rPr>
              <a:t>Journal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Impact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Factor</a:t>
            </a:r>
            <a:r>
              <a:rPr lang="sk-SK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573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2000" b="1" dirty="0"/>
              <a:t>Ako nájsť správne publikačné možnosti</a:t>
            </a:r>
            <a:br>
              <a:rPr lang="sk-SK" sz="2000" b="1" dirty="0"/>
            </a:br>
            <a:r>
              <a:rPr lang="sk-SK" i="1" dirty="0"/>
              <a:t>Časopisy – vyhľadajte časopisy v citačných databázach - JCR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Zoznam časopisov: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Základné informácie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Počet citácií</a:t>
            </a:r>
          </a:p>
          <a:p>
            <a:pPr lvl="1">
              <a:lnSpc>
                <a:spcPct val="110000"/>
              </a:lnSpc>
            </a:pP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Impact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factor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Kvartil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...</a:t>
            </a: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Viaceré možnosti filtrovania</a:t>
            </a: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1909AA8-7B54-ECCC-4CC1-CD4120A14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656" y="1362075"/>
            <a:ext cx="7579283" cy="365031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3EC2EC7-C929-53C2-2EED-2EFB0EB18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092" y="1835867"/>
            <a:ext cx="2279197" cy="41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2000" b="1" dirty="0"/>
              <a:t>Ako nájsť správne publikačné možnosti</a:t>
            </a:r>
            <a:br>
              <a:rPr lang="sk-SK" sz="2000" b="1" dirty="0"/>
            </a:br>
            <a:r>
              <a:rPr lang="sk-SK" i="1" dirty="0"/>
              <a:t>Časopisy – vyhľadajte časopisy v citačných databázach - JCR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Vyhľadanie podľa kategórií: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Kvalitných časopisov je veľa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Vyberte kategórie relevantné pre vás</a:t>
            </a: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0EDAF75-22D9-B486-7035-47AAB3B43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16" y="2424800"/>
            <a:ext cx="8093773" cy="366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6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2000" b="1" dirty="0"/>
              <a:t>Ako nájsť správne publikačné možnosti</a:t>
            </a:r>
            <a:br>
              <a:rPr lang="sk-SK" sz="2000" b="1" dirty="0"/>
            </a:br>
            <a:r>
              <a:rPr lang="sk-SK" i="1" dirty="0"/>
              <a:t>Časopisy – vyhľadajte časopisy v citačných databázach - JCR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Vyhľadanie podľa kategórií: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Kvalitných časopisov je veľa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Vyberte kategórie relevantné pre vás</a:t>
            </a: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5B31D96-4A67-AC02-914D-1EE498C40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16" y="2438349"/>
            <a:ext cx="8139259" cy="36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9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2000" b="1" dirty="0"/>
              <a:t>Ako nájsť správne publikačné možnosti</a:t>
            </a:r>
            <a:br>
              <a:rPr lang="sk-SK" sz="2000" b="1" dirty="0"/>
            </a:br>
            <a:r>
              <a:rPr lang="sk-SK" i="1" dirty="0"/>
              <a:t>Časopisy – vyhľadajte časopisy v citačných databázach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Databáza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Scopus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Scimago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Journal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&amp; Country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Rank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– prístupné z univerzitnej siete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https://www.scimagojr.com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570A0E84-3236-F298-517F-BA6B36552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825" y="1977877"/>
            <a:ext cx="4958822" cy="3984611"/>
          </a:xfrm>
          <a:prstGeom prst="rect">
            <a:avLst/>
          </a:prstGeom>
        </p:spPr>
      </p:pic>
      <p:sp>
        <p:nvSpPr>
          <p:cNvPr id="13" name="Bublina reči: obdĺžnik 12">
            <a:extLst>
              <a:ext uri="{FF2B5EF4-FFF2-40B4-BE49-F238E27FC236}">
                <a16:creationId xmlns:a16="http://schemas.microsoft.com/office/drawing/2014/main" id="{F16245DF-34C5-2735-CD5B-54C6D6DACBA9}"/>
              </a:ext>
            </a:extLst>
          </p:cNvPr>
          <p:cNvSpPr/>
          <p:nvPr/>
        </p:nvSpPr>
        <p:spPr>
          <a:xfrm>
            <a:off x="7270812" y="3178206"/>
            <a:ext cx="3444536" cy="390617"/>
          </a:xfrm>
          <a:prstGeom prst="wedgeRectCallout">
            <a:avLst>
              <a:gd name="adj1" fmla="val -88821"/>
              <a:gd name="adj2" fmla="val 29091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Vyhľadávanie podľa názvu/ISSN</a:t>
            </a:r>
          </a:p>
        </p:txBody>
      </p:sp>
      <p:sp>
        <p:nvSpPr>
          <p:cNvPr id="14" name="Bublina reči: obdĺžnik 13">
            <a:extLst>
              <a:ext uri="{FF2B5EF4-FFF2-40B4-BE49-F238E27FC236}">
                <a16:creationId xmlns:a16="http://schemas.microsoft.com/office/drawing/2014/main" id="{F16D3473-E39D-8CCB-B72C-7A657B06AB4B}"/>
              </a:ext>
            </a:extLst>
          </p:cNvPr>
          <p:cNvSpPr/>
          <p:nvPr/>
        </p:nvSpPr>
        <p:spPr>
          <a:xfrm>
            <a:off x="292963" y="4146734"/>
            <a:ext cx="3009530" cy="390617"/>
          </a:xfrm>
          <a:prstGeom prst="wedgeRectCallout">
            <a:avLst>
              <a:gd name="adj1" fmla="val 44154"/>
              <a:gd name="adj2" fmla="val 22227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Vyhľadávanie podľa časopisov</a:t>
            </a:r>
          </a:p>
        </p:txBody>
      </p:sp>
    </p:spTree>
    <p:extLst>
      <p:ext uri="{BB962C8B-B14F-4D97-AF65-F5344CB8AC3E}">
        <p14:creationId xmlns:p14="http://schemas.microsoft.com/office/powerpoint/2010/main" val="298223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2000" b="1" dirty="0"/>
              <a:t>Ako nájsť správne publikačné možnosti</a:t>
            </a:r>
            <a:br>
              <a:rPr lang="sk-SK" sz="2000" b="1" dirty="0"/>
            </a:br>
            <a:r>
              <a:rPr lang="sk-SK" i="1" dirty="0"/>
              <a:t>Časopisy – vyhľadajte časopisy v citačných databázach - SJR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Databáza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Scopus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Scimago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Journal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&amp; Country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Rank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– prístupné z univerzitnej siete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https://www.scimagojr.com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567339F-7B36-B846-8D30-69A6FABD9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90" y="2076315"/>
            <a:ext cx="6158317" cy="385762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04EB584D-3854-DE14-FF04-8CF18BBFD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847" y="1571490"/>
            <a:ext cx="5234626" cy="120667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C6326A2F-2FF6-1FD3-31E6-C1CFACF2A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791" y="2806978"/>
            <a:ext cx="5290733" cy="922954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5CC0CBB-7EBD-D4CF-3451-B7FC8D522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790" y="3794029"/>
            <a:ext cx="5290733" cy="23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38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2000" b="1" dirty="0"/>
              <a:t>Ako nájsť správne publikačné možnosti</a:t>
            </a:r>
            <a:br>
              <a:rPr lang="sk-SK" sz="2000" b="1" dirty="0"/>
            </a:br>
            <a:r>
              <a:rPr lang="sk-SK" i="1" dirty="0"/>
              <a:t>Časopisy – „elektronické nástroje“ – </a:t>
            </a:r>
            <a:r>
              <a:rPr lang="sk-SK" i="1" dirty="0" err="1"/>
              <a:t>Journal</a:t>
            </a:r>
            <a:r>
              <a:rPr lang="sk-SK" i="1" dirty="0"/>
              <a:t> </a:t>
            </a:r>
            <a:r>
              <a:rPr lang="sk-SK" i="1" dirty="0" err="1"/>
              <a:t>matching</a:t>
            </a:r>
            <a:endParaRPr lang="sk-SK" i="1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Na základe názvu článku/abstraktu/kľúčových slov nástroj na základe AI odporučí časopisy vhodné na publikovanie</a:t>
            </a:r>
          </a:p>
          <a:p>
            <a:pPr>
              <a:lnSpc>
                <a:spcPct val="110000"/>
              </a:lnSpc>
            </a:pP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Taylor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&amp;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Francis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Journal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Suggester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https://authorservices.taylorandfrancis.com/publishing-your-research/choosing-a-journal/journal-suggester/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Elsevier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Journal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Finder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3"/>
              </a:rPr>
              <a:t>https://journalfinder.elsevier.com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Wiley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Wiley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Journal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Finder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4"/>
              </a:rPr>
              <a:t>https://journalfinder.wiley.com/search?type=match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Researcher.Life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5"/>
              </a:rPr>
              <a:t>https://researcher.life/journal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Clarivate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EndNote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 –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Manuscript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Matcher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6"/>
              </a:rPr>
              <a:t>https://endnote.com/product-details/manuscript-matcher/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(platené)</a:t>
            </a: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9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2000" b="1" dirty="0"/>
              <a:t>Ako nájsť správne publikačné možnosti</a:t>
            </a:r>
            <a:br>
              <a:rPr lang="sk-SK" sz="2000" b="1" dirty="0"/>
            </a:br>
            <a:r>
              <a:rPr lang="sk-SK" i="1" dirty="0"/>
              <a:t>Časopisy – „elektronické nástroje“ – </a:t>
            </a:r>
            <a:r>
              <a:rPr lang="sk-SK" i="1" dirty="0" err="1"/>
              <a:t>Journal</a:t>
            </a:r>
            <a:r>
              <a:rPr lang="sk-SK" i="1" dirty="0"/>
              <a:t> </a:t>
            </a:r>
            <a:r>
              <a:rPr lang="sk-SK" i="1" dirty="0" err="1"/>
              <a:t>matching</a:t>
            </a:r>
            <a:endParaRPr lang="sk-SK" i="1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6FFDF59-A89F-92C7-5953-734DB1C4A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80" y="1690687"/>
            <a:ext cx="5101908" cy="420408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DBEEECC3-5AB8-3000-DD0A-0544A3B9AA14}"/>
              </a:ext>
            </a:extLst>
          </p:cNvPr>
          <p:cNvSpPr txBox="1"/>
          <p:nvPr/>
        </p:nvSpPr>
        <p:spPr>
          <a:xfrm>
            <a:off x="554122" y="1321355"/>
            <a:ext cx="4635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https://journalfinder.wiley.com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6C48A4C-CF64-86B5-C2C4-82DB5C9A0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607" y="1784412"/>
            <a:ext cx="6049476" cy="3108896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EAE133CF-B6C1-D94B-42DD-7B735007195A}"/>
              </a:ext>
            </a:extLst>
          </p:cNvPr>
          <p:cNvSpPr txBox="1"/>
          <p:nvPr/>
        </p:nvSpPr>
        <p:spPr>
          <a:xfrm>
            <a:off x="5783515" y="132135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https://journalfinder.elsevier.com</a:t>
            </a:r>
          </a:p>
        </p:txBody>
      </p:sp>
    </p:spTree>
    <p:extLst>
      <p:ext uri="{BB962C8B-B14F-4D97-AF65-F5344CB8AC3E}">
        <p14:creationId xmlns:p14="http://schemas.microsoft.com/office/powerpoint/2010/main" val="78771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2000" b="1" dirty="0"/>
              <a:t>Ako nájsť správne publikačné možnosti</a:t>
            </a:r>
            <a:br>
              <a:rPr lang="sk-SK" sz="2000" b="1" dirty="0"/>
            </a:br>
            <a:r>
              <a:rPr lang="sk-SK" i="1" dirty="0"/>
              <a:t>Konferencie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Aj konferenčné príspevky sú súčasťou publikačnej činnosti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Je účasť na konferenciách prospešná?  -  Rozhodne áno 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Príležitosť prezentovať svoje výsledky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Získať spätnú väzbu na svoj výskum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Nadviazanie kontaktov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Prehľad o tom, aké sú trendy vo výskumných oblastiach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Ako zistím, že konferencia je kvalitná?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Medzi organizátormi je významná profesijná organizácia / univerzita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Príspevky sú recenzované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Zborník je obvykle indexovaný v niektorej citačnej databáze (ale nie je to nutná podmienka)</a:t>
            </a: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3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/>
          </a:bodyPr>
          <a:lstStyle/>
          <a:p>
            <a:r>
              <a:rPr lang="sk-SK" b="1" dirty="0"/>
              <a:t>Michal Koháni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Štúdium:</a:t>
            </a:r>
          </a:p>
          <a:p>
            <a:pPr lvl="1">
              <a:lnSpc>
                <a:spcPct val="110000"/>
              </a:lnSpc>
            </a:pPr>
            <a:r>
              <a:rPr lang="sk-SK" sz="2000" i="1" dirty="0">
                <a:solidFill>
                  <a:schemeClr val="bg2">
                    <a:lumMod val="10000"/>
                  </a:schemeClr>
                </a:solidFill>
              </a:rPr>
              <a:t>1999 – 2004: Fakulta riadenia a informatiky, Informačné a riadiace systémy (Ing.)</a:t>
            </a:r>
          </a:p>
          <a:p>
            <a:pPr lvl="1">
              <a:lnSpc>
                <a:spcPct val="110000"/>
              </a:lnSpc>
            </a:pPr>
            <a:r>
              <a:rPr lang="sk-SK" sz="2000" i="1" dirty="0">
                <a:solidFill>
                  <a:schemeClr val="bg2">
                    <a:lumMod val="10000"/>
                  </a:schemeClr>
                </a:solidFill>
              </a:rPr>
              <a:t>2004 – 2007: Fakulta riadenia a informatiky, Aplikovaná informatika (PhD.)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Odborný asistent na Katedre dopravných sietí FRI, resp. Katedre matematických metód a operačnej analýzy FRI (2007 – 2017)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Docent v odbore aplikovaná informatika na Katedre matematických metód a operačnej analýzy FRI (2017 – doteraz)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Prodekan pre vedu a výskum FRI (2017 – 2023)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Prorektor pre informačné systémy UNIZA (2023 – doteraz)</a:t>
            </a: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99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2000" b="1" dirty="0"/>
              <a:t>Ako nájsť správne publikačné možnosti</a:t>
            </a:r>
            <a:br>
              <a:rPr lang="sk-SK" sz="2000" b="1" dirty="0"/>
            </a:br>
            <a:r>
              <a:rPr lang="sk-SK" i="1" dirty="0"/>
              <a:t>Konferencie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Ako zistím, že je konferencia dobrá?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CORE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Rankings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Portal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https://www.core.edu.au/conference-portal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Používa sa hlavne v ČR, ale môže byť dobrým náhľadom aj u nás</a:t>
            </a: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34398D2-0108-A3DD-5A10-A7B436138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720" y="2503454"/>
            <a:ext cx="9744699" cy="36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95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/>
          </a:bodyPr>
          <a:lstStyle/>
          <a:p>
            <a:r>
              <a:rPr lang="sk-SK" b="1" dirty="0"/>
              <a:t>Otvorená veda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5915025" cy="49720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https://otvorenaveda.cvtisr.sk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k-SK" sz="1600" b="1" i="0" dirty="0">
                <a:solidFill>
                  <a:srgbClr val="000000"/>
                </a:solidFill>
                <a:effectLst/>
              </a:rPr>
              <a:t>Otvorená veda</a:t>
            </a:r>
            <a:r>
              <a:rPr lang="sk-SK" sz="1600" b="0" i="0" dirty="0">
                <a:solidFill>
                  <a:srgbClr val="000000"/>
                </a:solidFill>
                <a:effectLst/>
              </a:rPr>
              <a:t> </a:t>
            </a:r>
            <a:r>
              <a:rPr lang="sk-SK" sz="1600" b="1" i="0" dirty="0">
                <a:solidFill>
                  <a:srgbClr val="000000"/>
                </a:solidFill>
                <a:effectLst/>
              </a:rPr>
              <a:t>(</a:t>
            </a:r>
            <a:r>
              <a:rPr lang="sk-SK" sz="1600" b="1" i="0" dirty="0" err="1">
                <a:solidFill>
                  <a:srgbClr val="000000"/>
                </a:solidFill>
                <a:effectLst/>
              </a:rPr>
              <a:t>Open</a:t>
            </a:r>
            <a:r>
              <a:rPr lang="sk-SK" sz="1600" b="1" i="0" dirty="0">
                <a:solidFill>
                  <a:srgbClr val="000000"/>
                </a:solidFill>
                <a:effectLst/>
              </a:rPr>
              <a:t> </a:t>
            </a:r>
            <a:r>
              <a:rPr lang="sk-SK" sz="1600" b="1" i="0" dirty="0" err="1">
                <a:solidFill>
                  <a:srgbClr val="000000"/>
                </a:solidFill>
                <a:effectLst/>
              </a:rPr>
              <a:t>Science</a:t>
            </a:r>
            <a:r>
              <a:rPr lang="sk-SK" sz="1600" b="1" i="0" dirty="0">
                <a:solidFill>
                  <a:srgbClr val="000000"/>
                </a:solidFill>
                <a:effectLst/>
              </a:rPr>
              <a:t>) „</a:t>
            </a:r>
            <a:r>
              <a:rPr lang="sk-SK" sz="1600" b="1" i="1" dirty="0">
                <a:solidFill>
                  <a:srgbClr val="000000"/>
                </a:solidFill>
                <a:effectLst/>
              </a:rPr>
              <a:t>reprezentuje prístup k výskumnému procesu založený na spolupráci, zdieľaní a otvorenom šírení poznatkov pomocou optimálneho využitia digitálnych technológií a aplikovania princípov otvorenosti v každom aspekte výskumného cyklu</a:t>
            </a:r>
            <a:r>
              <a:rPr lang="sk-SK" sz="1600" b="1" i="0" dirty="0">
                <a:solidFill>
                  <a:srgbClr val="000000"/>
                </a:solidFill>
                <a:effectLst/>
              </a:rPr>
              <a:t>“</a:t>
            </a:r>
            <a:r>
              <a:rPr lang="sk-SK" sz="1600" b="0" i="0" dirty="0">
                <a:solidFill>
                  <a:srgbClr val="000000"/>
                </a:solidFill>
                <a:effectLst/>
              </a:rPr>
              <a:t> (</a:t>
            </a:r>
            <a:r>
              <a:rPr lang="sk-SK" sz="1600" b="0" i="0" u="none" strike="noStrike" dirty="0" err="1">
                <a:solidFill>
                  <a:srgbClr val="000000"/>
                </a:solidFill>
                <a:effectLst/>
                <a:hlinkClick r:id="rId3"/>
              </a:rPr>
              <a:t>Foster</a:t>
            </a:r>
            <a:r>
              <a:rPr lang="sk-SK" sz="1600" b="0" i="0" u="none" strike="noStrike" dirty="0">
                <a:solidFill>
                  <a:srgbClr val="000000"/>
                </a:solidFill>
                <a:effectLst/>
                <a:hlinkClick r:id="rId3"/>
              </a:rPr>
              <a:t> </a:t>
            </a:r>
            <a:r>
              <a:rPr lang="sk-SK" sz="1600" b="0" i="0" u="none" strike="noStrike" dirty="0" err="1">
                <a:solidFill>
                  <a:srgbClr val="000000"/>
                </a:solidFill>
                <a:effectLst/>
                <a:hlinkClick r:id="rId3"/>
              </a:rPr>
              <a:t>Open</a:t>
            </a:r>
            <a:r>
              <a:rPr lang="sk-SK" sz="1600" b="0" i="0" u="none" strike="noStrike" dirty="0">
                <a:solidFill>
                  <a:srgbClr val="000000"/>
                </a:solidFill>
                <a:effectLst/>
                <a:hlinkClick r:id="rId3"/>
              </a:rPr>
              <a:t> </a:t>
            </a:r>
            <a:r>
              <a:rPr lang="sk-SK" sz="1600" b="0" i="0" u="none" strike="noStrike" dirty="0" err="1">
                <a:solidFill>
                  <a:srgbClr val="000000"/>
                </a:solidFill>
                <a:effectLst/>
                <a:hlinkClick r:id="rId3"/>
              </a:rPr>
              <a:t>Science</a:t>
            </a:r>
            <a:r>
              <a:rPr lang="sk-SK" sz="1600" b="0" i="0" dirty="0">
                <a:solidFill>
                  <a:srgbClr val="000000"/>
                </a:solidFill>
                <a:effectLst/>
              </a:rPr>
              <a:t> 2020). </a:t>
            </a:r>
          </a:p>
          <a:p>
            <a:pPr marL="0" indent="0">
              <a:lnSpc>
                <a:spcPct val="110000"/>
              </a:lnSpc>
              <a:buNone/>
            </a:pPr>
            <a:endParaRPr lang="sk-SK" sz="1600" b="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k-SK" sz="1600" b="0" i="0" dirty="0">
                <a:solidFill>
                  <a:srgbClr val="000000"/>
                </a:solidFill>
                <a:effectLst/>
              </a:rPr>
              <a:t>Pojem otvorená veda sa často uvádza aj ako zastrešujúci pojem, pod ktorý spadajú rôzne ďalšie „</a:t>
            </a:r>
            <a:r>
              <a:rPr lang="sk-SK" sz="1600" b="0" i="1" dirty="0">
                <a:solidFill>
                  <a:srgbClr val="000000"/>
                </a:solidFill>
                <a:effectLst/>
              </a:rPr>
              <a:t>hnutia zamerané na odstránenie prekážok pre zdieľanie akýchkoľvek výstupov, zdrojov, metód alebo nástrojov, v ktorejkoľvek fáze výskumného procesu</a:t>
            </a:r>
            <a:r>
              <a:rPr lang="sk-SK" sz="1600" b="0" i="0" dirty="0">
                <a:solidFill>
                  <a:srgbClr val="000000"/>
                </a:solidFill>
                <a:effectLst/>
              </a:rPr>
              <a:t>“ (</a:t>
            </a:r>
            <a:r>
              <a:rPr lang="sk-SK" sz="1600" b="0" i="0" u="none" strike="noStrike" dirty="0" err="1">
                <a:solidFill>
                  <a:srgbClr val="DD8D13"/>
                </a:solidFill>
                <a:effectLst/>
                <a:hlinkClick r:id="rId3"/>
              </a:rPr>
              <a:t>Foster</a:t>
            </a:r>
            <a:r>
              <a:rPr lang="sk-SK" sz="1600" b="0" i="0" u="none" strike="noStrike" dirty="0">
                <a:solidFill>
                  <a:srgbClr val="DD8D13"/>
                </a:solidFill>
                <a:effectLst/>
                <a:hlinkClick r:id="rId3"/>
              </a:rPr>
              <a:t> </a:t>
            </a:r>
            <a:r>
              <a:rPr lang="sk-SK" sz="1600" b="0" i="0" u="none" strike="noStrike" dirty="0" err="1">
                <a:solidFill>
                  <a:srgbClr val="DD8D13"/>
                </a:solidFill>
                <a:effectLst/>
                <a:hlinkClick r:id="rId3"/>
              </a:rPr>
              <a:t>Open</a:t>
            </a:r>
            <a:r>
              <a:rPr lang="sk-SK" sz="1600" b="0" i="0" u="none" strike="noStrike" dirty="0">
                <a:solidFill>
                  <a:srgbClr val="DD8D13"/>
                </a:solidFill>
                <a:effectLst/>
                <a:hlinkClick r:id="rId3"/>
              </a:rPr>
              <a:t> </a:t>
            </a:r>
            <a:r>
              <a:rPr lang="sk-SK" sz="1600" b="0" i="0" u="none" strike="noStrike" dirty="0" err="1">
                <a:solidFill>
                  <a:srgbClr val="DD8D13"/>
                </a:solidFill>
                <a:effectLst/>
                <a:hlinkClick r:id="rId3"/>
              </a:rPr>
              <a:t>Science</a:t>
            </a:r>
            <a:r>
              <a:rPr lang="sk-SK" sz="1600" b="0" i="0" dirty="0">
                <a:solidFill>
                  <a:srgbClr val="000000"/>
                </a:solidFill>
                <a:effectLst/>
              </a:rPr>
              <a:t> 2020).</a:t>
            </a:r>
            <a:endParaRPr lang="sk-SK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E1E208-BB2E-C96E-43A9-DD69F784F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33499"/>
            <a:ext cx="5343525" cy="456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05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/>
          </a:bodyPr>
          <a:lstStyle/>
          <a:p>
            <a:r>
              <a:rPr lang="sk-SK" b="1" dirty="0"/>
              <a:t>Otvorená veda a </a:t>
            </a:r>
            <a:r>
              <a:rPr lang="sk-SK" b="1" dirty="0" err="1"/>
              <a:t>Open</a:t>
            </a:r>
            <a:r>
              <a:rPr lang="sk-SK" b="1" dirty="0"/>
              <a:t> Access publikovanie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648890" cy="49720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https://eiz.cvtisr.sk/open-access-publikovanie/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algn="l" fontAlgn="base">
              <a:lnSpc>
                <a:spcPct val="100000"/>
              </a:lnSpc>
            </a:pPr>
            <a:r>
              <a:rPr lang="sk-SK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Súčasťou konceptu otvorenej vedy je aj publikovanie v režime </a:t>
            </a:r>
            <a:r>
              <a:rPr lang="sk-SK" sz="2000" b="1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Open</a:t>
            </a:r>
            <a:r>
              <a:rPr lang="sk-SK" sz="2000" b="1" i="0" dirty="0">
                <a:solidFill>
                  <a:schemeClr val="tx1">
                    <a:lumMod val="50000"/>
                  </a:schemeClr>
                </a:solidFill>
                <a:effectLst/>
              </a:rPr>
              <a:t> Access (OA)</a:t>
            </a:r>
          </a:p>
          <a:p>
            <a:pPr algn="l" fontAlgn="base">
              <a:lnSpc>
                <a:spcPct val="100000"/>
              </a:lnSpc>
            </a:pPr>
            <a:r>
              <a:rPr lang="sk-SK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Publikovanie v režime </a:t>
            </a:r>
            <a:r>
              <a:rPr lang="sk-SK" sz="2000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Open</a:t>
            </a:r>
            <a:r>
              <a:rPr lang="sk-SK" sz="2000" i="0" dirty="0">
                <a:solidFill>
                  <a:schemeClr val="tx1">
                    <a:lumMod val="50000"/>
                  </a:schemeClr>
                </a:solidFill>
                <a:effectLst/>
              </a:rPr>
              <a:t> Access (OA)</a:t>
            </a:r>
            <a:r>
              <a:rPr lang="sk-SK" sz="2000" b="1" i="0" dirty="0">
                <a:solidFill>
                  <a:schemeClr val="tx1">
                    <a:lumMod val="50000"/>
                  </a:schemeClr>
                </a:solidFill>
                <a:effectLst/>
              </a:rPr>
              <a:t>, </a:t>
            </a:r>
            <a:r>
              <a:rPr lang="sk-SK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čiže formou otvoreného prístupu, umožňuje okamžitý, bezplatný, neobmedzený a trvalý prístup k vedeckým informáciám. </a:t>
            </a:r>
          </a:p>
          <a:p>
            <a:pPr algn="l" fontAlgn="base">
              <a:lnSpc>
                <a:spcPct val="100000"/>
              </a:lnSpc>
            </a:pPr>
            <a:r>
              <a:rPr lang="sk-SK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Zámer publikovať výsledky výskumu v režime OA v popredných vedeckých časopisoch často stavia autorov a autorky pred nutnosť platenia poplatkov za spracovanie článkov (</a:t>
            </a:r>
            <a:r>
              <a:rPr lang="sk-SK" sz="2000" b="1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Article</a:t>
            </a:r>
            <a:r>
              <a:rPr lang="sk-SK" sz="2000" b="1" i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sk-SK" sz="2000" b="1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Proccessing</a:t>
            </a:r>
            <a:r>
              <a:rPr lang="sk-SK" sz="2000" b="1" i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sk-SK" sz="2000" b="1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Charges</a:t>
            </a:r>
            <a:r>
              <a:rPr lang="sk-SK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, APC), ktoré požadujú vydavatelia. </a:t>
            </a:r>
          </a:p>
          <a:p>
            <a:pPr algn="l" fontAlgn="base">
              <a:lnSpc>
                <a:spcPct val="100000"/>
              </a:lnSpc>
            </a:pPr>
            <a:endParaRPr lang="sk-SK" sz="2000" dirty="0">
              <a:solidFill>
                <a:schemeClr val="tx1">
                  <a:lumMod val="50000"/>
                </a:schemeClr>
              </a:solidFill>
            </a:endParaRPr>
          </a:p>
          <a:p>
            <a:pPr algn="l" fontAlgn="base">
              <a:lnSpc>
                <a:spcPct val="100000"/>
              </a:lnSpc>
            </a:pPr>
            <a:r>
              <a:rPr lang="sk-SK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Dá sa publikovať v OA časopisoch aj zadarmo?</a:t>
            </a:r>
          </a:p>
          <a:p>
            <a:pPr algn="l" fontAlgn="base">
              <a:lnSpc>
                <a:spcPct val="100000"/>
              </a:lnSpc>
            </a:pPr>
            <a:r>
              <a:rPr lang="sk-SK" sz="2000" dirty="0">
                <a:solidFill>
                  <a:schemeClr val="tx1">
                    <a:lumMod val="50000"/>
                  </a:schemeClr>
                </a:solidFill>
              </a:rPr>
              <a:t>Nie sú OA časopisy nekvalitné (alebo predátorské), keď si za vydanie článku platím?</a:t>
            </a:r>
            <a:endParaRPr lang="sk-SK" sz="2000" b="0" i="0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5963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/>
          </a:bodyPr>
          <a:lstStyle/>
          <a:p>
            <a:r>
              <a:rPr lang="sk-SK" b="1" dirty="0" err="1"/>
              <a:t>Open</a:t>
            </a:r>
            <a:r>
              <a:rPr lang="sk-SK" b="1" dirty="0"/>
              <a:t> Access publikovanie – ako publikovať bez APC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648890" cy="49720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https://eiz.cvtisr.sk/open-access-publikovanie/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k-SK" sz="20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CVTI (Centrum vedecko-technických informácií SR) uzavrelo s niektorými vydavateľstvami tzv. transformačné zmluvy.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2000" b="1" i="0" dirty="0">
                <a:solidFill>
                  <a:schemeClr val="bg2">
                    <a:lumMod val="10000"/>
                  </a:schemeClr>
                </a:solidFill>
                <a:effectLst/>
              </a:rPr>
              <a:t>„Transformačná zmluva“ </a:t>
            </a:r>
          </a:p>
          <a:p>
            <a:pPr>
              <a:lnSpc>
                <a:spcPct val="110000"/>
              </a:lnSpc>
            </a:pPr>
            <a:r>
              <a:rPr lang="sk-SK" sz="20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je súhrnný pojem, ktorý označuje tie dohody dojednané medzi inštitúciami (knižnicami, národnými a regionálnymi konzorciami) a vydavateľmi, v ktorých sa časť výdavkov pôvodne určených na predplatné presmeruje na podporu publikovania v režime OA pre autorov z oprávnených inštitúcií. </a:t>
            </a:r>
          </a:p>
          <a:p>
            <a:pPr>
              <a:lnSpc>
                <a:spcPct val="110000"/>
              </a:lnSpc>
            </a:pPr>
            <a:r>
              <a:rPr lang="sk-SK" sz="20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umožňujú publikovanie s otvoreným prístupom (bez nutnosti osobitnej platby APC) vo vybranej skupine časopisov daného vydavateľa, všetko prostredníctvom jednej centrálne dohodnutej zmluvy. 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Aktuálne:</a:t>
            </a:r>
          </a:p>
          <a:p>
            <a:pPr lvl="1">
              <a:lnSpc>
                <a:spcPct val="110000"/>
              </a:lnSpc>
            </a:pPr>
            <a:r>
              <a:rPr lang="sk-SK" sz="2000" b="0" i="0" dirty="0" err="1">
                <a:solidFill>
                  <a:schemeClr val="bg2">
                    <a:lumMod val="10000"/>
                  </a:schemeClr>
                </a:solidFill>
                <a:effectLst/>
              </a:rPr>
              <a:t>Springer</a:t>
            </a:r>
            <a:r>
              <a:rPr lang="sk-SK" sz="20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 Nature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IEEE</a:t>
            </a:r>
            <a:endParaRPr lang="sk-SK" sz="2000" b="0" i="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2950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/>
          </a:bodyPr>
          <a:lstStyle/>
          <a:p>
            <a:r>
              <a:rPr lang="sk-SK" b="1" dirty="0" err="1"/>
              <a:t>Open</a:t>
            </a:r>
            <a:r>
              <a:rPr lang="sk-SK" b="1" dirty="0"/>
              <a:t> Access publikovanie – ako publikovať bez APC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648890" cy="49720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https://eiz.cvtisr.sk/open-access-publikovanie-springernature/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Transformačná zmluva na roky 2023 – 2026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1172 publikácií počas celého zmluvného obdobia bez hradenia APC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20 zapojených inštitúcií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Objem prostriedkov je určený pre celé konzorcium – prostriedky sú prideľované v poradí, v akom sú podávané články na publikáciu</a:t>
            </a:r>
          </a:p>
        </p:txBody>
      </p:sp>
    </p:spTree>
    <p:extLst>
      <p:ext uri="{BB962C8B-B14F-4D97-AF65-F5344CB8AC3E}">
        <p14:creationId xmlns:p14="http://schemas.microsoft.com/office/powerpoint/2010/main" val="812330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/>
          </a:bodyPr>
          <a:lstStyle/>
          <a:p>
            <a:r>
              <a:rPr lang="sk-SK" b="1" dirty="0" err="1"/>
              <a:t>Open</a:t>
            </a:r>
            <a:r>
              <a:rPr lang="sk-SK" b="1" dirty="0"/>
              <a:t> Access publikovanie – ako publikovať bez APC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648890" cy="49720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https://eiz.cvtisr.sk/open-access-publikovanie-ieee/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Transformačná zmluva na roky 2023 – 2026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29 článkov ročne počas celého zmluvného obdobia bez hradenia APC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7 zapojených inštitúcií, vrátane UNIZA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Objem prostriedkov je určený pre celé konzorcium – prostriedky sú prideľované v poradí, v akom sú podávané články na publikáciu</a:t>
            </a:r>
          </a:p>
        </p:txBody>
      </p:sp>
    </p:spTree>
    <p:extLst>
      <p:ext uri="{BB962C8B-B14F-4D97-AF65-F5344CB8AC3E}">
        <p14:creationId xmlns:p14="http://schemas.microsoft.com/office/powerpoint/2010/main" val="103130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Otvorená veda</a:t>
            </a:r>
            <a:br>
              <a:rPr lang="sk-SK" b="1" dirty="0"/>
            </a:br>
            <a:r>
              <a:rPr lang="sk-SK" sz="2200" i="1" dirty="0"/>
              <a:t>Nie sú OA časopisy nekvalitné (alebo predátorské), keď si za vydanie článku platím?</a:t>
            </a:r>
            <a:br>
              <a:rPr lang="sk-SK" sz="2200" b="0" i="1" dirty="0">
                <a:solidFill>
                  <a:schemeClr val="tx1">
                    <a:lumMod val="50000"/>
                  </a:schemeClr>
                </a:solidFill>
                <a:effectLst/>
              </a:rPr>
            </a:br>
            <a:endParaRPr lang="sk-SK" sz="2200" b="1" i="1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Predátorské časopisy sú problémom posledných rokov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Je náročné časopis jednoznačne označiť ako predátorský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Pozor hlavne na: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Extrémne rýchle posúdenie a publikovanie článku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Veľké množstvo publikovaných článkov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„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Renomovanosť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“ vydavateľa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Žiadne alebo nekvalitné recenzné konanie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Zavádzajúce informácie – častokrát vykazujú napr. vlastné metriky</a:t>
            </a:r>
          </a:p>
          <a:p>
            <a:pPr lvl="1">
              <a:lnSpc>
                <a:spcPct val="110000"/>
              </a:lnSpc>
            </a:pPr>
            <a:endParaRPr lang="sk-SK" sz="2000" b="1" dirty="0">
              <a:solidFill>
                <a:schemeClr val="bg2">
                  <a:lumMod val="10000"/>
                </a:schemeClr>
              </a:solidFill>
            </a:endParaRPr>
          </a:p>
          <a:p>
            <a:pPr marL="266700" lvl="1" indent="-266700">
              <a:lnSpc>
                <a:spcPct val="110000"/>
              </a:lnSpc>
            </a:pPr>
            <a:r>
              <a:rPr lang="sk-SK" sz="2000" b="1" dirty="0">
                <a:solidFill>
                  <a:schemeClr val="bg2">
                    <a:lumMod val="10000"/>
                  </a:schemeClr>
                </a:solidFill>
              </a:rPr>
              <a:t>Každý autor musí zvážiť to, kde publikuje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Dôležité je nie len množstvo článkov a metriky, ale aj reputácia autora (dlhodobo)</a:t>
            </a:r>
          </a:p>
          <a:p>
            <a:pPr>
              <a:lnSpc>
                <a:spcPct val="110000"/>
              </a:lnSpc>
            </a:pPr>
            <a:r>
              <a:rPr lang="sk-SK" sz="2000" b="1" dirty="0" err="1">
                <a:solidFill>
                  <a:schemeClr val="bg2">
                    <a:lumMod val="10000"/>
                  </a:schemeClr>
                </a:solidFill>
              </a:rPr>
              <a:t>Think</a:t>
            </a:r>
            <a:r>
              <a:rPr lang="sk-SK" sz="20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k-SK" sz="2000" b="1" dirty="0" err="1">
                <a:solidFill>
                  <a:schemeClr val="bg2">
                    <a:lumMod val="10000"/>
                  </a:schemeClr>
                </a:solidFill>
              </a:rPr>
              <a:t>check</a:t>
            </a:r>
            <a:r>
              <a:rPr lang="sk-SK" sz="20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k-SK" sz="2000" b="1" dirty="0" err="1">
                <a:solidFill>
                  <a:schemeClr val="bg2">
                    <a:lumMod val="10000"/>
                  </a:schemeClr>
                </a:solidFill>
              </a:rPr>
              <a:t>submit</a:t>
            </a:r>
            <a:r>
              <a:rPr lang="sk-SK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https://thinkchecksubmit.org/journals/slovak/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3"/>
              </a:rPr>
              <a:t>https://thinkchecksubmit.org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79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/>
          </a:bodyPr>
          <a:lstStyle/>
          <a:p>
            <a:r>
              <a:rPr lang="sk-SK" b="1" dirty="0"/>
              <a:t>Ako si overiť, či je časopis dôveryhodný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Otázky, na ktoré si treba zodpovedať pred tým, ako článok niekam pošlem</a:t>
            </a:r>
          </a:p>
          <a:p>
            <a:pPr>
              <a:lnSpc>
                <a:spcPct val="110000"/>
              </a:lnSpc>
            </a:pPr>
            <a:r>
              <a:rPr lang="sk-SK" sz="2000" b="1" dirty="0" err="1">
                <a:solidFill>
                  <a:schemeClr val="bg2">
                    <a:lumMod val="10000"/>
                  </a:schemeClr>
                </a:solidFill>
              </a:rPr>
              <a:t>Think</a:t>
            </a:r>
            <a:r>
              <a:rPr lang="sk-SK" sz="20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k-SK" sz="2000" b="1" dirty="0" err="1">
                <a:solidFill>
                  <a:schemeClr val="bg2">
                    <a:lumMod val="10000"/>
                  </a:schemeClr>
                </a:solidFill>
              </a:rPr>
              <a:t>check</a:t>
            </a:r>
            <a:r>
              <a:rPr lang="sk-SK" sz="20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k-SK" sz="2000" b="1" dirty="0" err="1">
                <a:solidFill>
                  <a:schemeClr val="bg2">
                    <a:lumMod val="10000"/>
                  </a:schemeClr>
                </a:solidFill>
              </a:rPr>
              <a:t>submit</a:t>
            </a:r>
            <a:r>
              <a:rPr lang="sk-SK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https://thinkchecksubmit.org/journals/slovak/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3"/>
              </a:rPr>
              <a:t>https://thinkchecksubmit.org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D2C1FB7-9505-382E-8B4B-9E97A61AC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816" y="2520917"/>
            <a:ext cx="5648703" cy="32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7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/>
          </a:bodyPr>
          <a:lstStyle/>
          <a:p>
            <a:r>
              <a:rPr lang="sk-SK" b="1" dirty="0"/>
              <a:t>Ako si overiť, či je časopis dôveryhodný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Otázky, na ktoré si treba zodpovedať pred tým, ako článok niekam pošlem</a:t>
            </a:r>
          </a:p>
          <a:p>
            <a:pPr>
              <a:lnSpc>
                <a:spcPct val="110000"/>
              </a:lnSpc>
            </a:pPr>
            <a:r>
              <a:rPr lang="sk-SK" sz="2000" b="1" dirty="0" err="1">
                <a:solidFill>
                  <a:schemeClr val="bg2">
                    <a:lumMod val="10000"/>
                  </a:schemeClr>
                </a:solidFill>
              </a:rPr>
              <a:t>Think</a:t>
            </a:r>
            <a:r>
              <a:rPr lang="sk-SK" sz="20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k-SK" sz="2000" b="1" dirty="0" err="1">
                <a:solidFill>
                  <a:schemeClr val="bg2">
                    <a:lumMod val="10000"/>
                  </a:schemeClr>
                </a:solidFill>
              </a:rPr>
              <a:t>check</a:t>
            </a:r>
            <a:r>
              <a:rPr lang="sk-SK" sz="20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k-SK" sz="2000" b="1" dirty="0" err="1">
                <a:solidFill>
                  <a:schemeClr val="bg2">
                    <a:lumMod val="10000"/>
                  </a:schemeClr>
                </a:solidFill>
              </a:rPr>
              <a:t>submit</a:t>
            </a:r>
            <a:r>
              <a:rPr lang="sk-SK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https://thinkchecksubmit.org/journals/slovak/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3"/>
              </a:rPr>
              <a:t>https://thinkchecksubmit.org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CFD6CCA4-8F06-F826-3549-71A08A543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36" y="2095500"/>
            <a:ext cx="4540664" cy="399097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3A5862E-EA5F-6343-382C-F345A5682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150" y="2371724"/>
            <a:ext cx="4899523" cy="37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77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/>
          </a:bodyPr>
          <a:lstStyle/>
          <a:p>
            <a:r>
              <a:rPr lang="sk-SK" b="1" dirty="0"/>
              <a:t>Ako si overiť, či je časopis dôveryhodný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Otázky, na ktoré si treba zodpovedať pred tým, ako článok niekam pošlem</a:t>
            </a:r>
          </a:p>
          <a:p>
            <a:pPr>
              <a:lnSpc>
                <a:spcPct val="110000"/>
              </a:lnSpc>
            </a:pPr>
            <a:r>
              <a:rPr lang="sk-SK" sz="2000" b="1" dirty="0" err="1">
                <a:solidFill>
                  <a:schemeClr val="bg2">
                    <a:lumMod val="10000"/>
                  </a:schemeClr>
                </a:solidFill>
              </a:rPr>
              <a:t>Think</a:t>
            </a:r>
            <a:r>
              <a:rPr lang="sk-SK" sz="20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k-SK" sz="2000" b="1" dirty="0" err="1">
                <a:solidFill>
                  <a:schemeClr val="bg2">
                    <a:lumMod val="10000"/>
                  </a:schemeClr>
                </a:solidFill>
              </a:rPr>
              <a:t>check</a:t>
            </a:r>
            <a:r>
              <a:rPr lang="sk-SK" sz="20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k-SK" sz="2000" b="1" dirty="0" err="1">
                <a:solidFill>
                  <a:schemeClr val="bg2">
                    <a:lumMod val="10000"/>
                  </a:schemeClr>
                </a:solidFill>
              </a:rPr>
              <a:t>submit</a:t>
            </a:r>
            <a:r>
              <a:rPr lang="sk-SK" sz="2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https://thinkchecksubmit.org/journals/slovak/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3"/>
              </a:rPr>
              <a:t>https://thinkchecksubmit.org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F48AB09-6C51-78DD-15DE-AB248F213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275" y="2222484"/>
            <a:ext cx="5515500" cy="393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9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/>
          </a:bodyPr>
          <a:lstStyle/>
          <a:p>
            <a:r>
              <a:rPr lang="sk-SK" b="1" dirty="0"/>
              <a:t>Publikačná činnosť všeobecne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Robiť výskum a publikovať svoje výstupy musíme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Doktorandi – </a:t>
            </a:r>
            <a:r>
              <a:rPr lang="sk-SK" sz="2000" dirty="0">
                <a:solidFill>
                  <a:schemeClr val="tx1">
                    <a:lumMod val="50000"/>
                  </a:schemeClr>
                </a:solidFill>
              </a:rPr>
              <a:t>smernica č. 216 Zabezpečenie kvality doktorandského štúdia na Žilinskej univerzite v Žiline - </a:t>
            </a:r>
            <a:r>
              <a:rPr lang="sk-SK" sz="2000" dirty="0">
                <a:solidFill>
                  <a:schemeClr val="tx1">
                    <a:lumMod val="50000"/>
                  </a:schemeClr>
                </a:solidFill>
                <a:hlinkClick r:id="rId2"/>
              </a:rPr>
              <a:t>https://uniza.sk/images/pdf/kvalita/2022/smernica-UNIZA-c-216-dodatok-1.pdf</a:t>
            </a:r>
            <a:r>
              <a:rPr lang="sk-SK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lvl="2">
              <a:lnSpc>
                <a:spcPct val="110000"/>
              </a:lnSpc>
            </a:pPr>
            <a:r>
              <a:rPr lang="sk-SK" sz="1600" dirty="0">
                <a:solidFill>
                  <a:schemeClr val="tx1">
                    <a:lumMod val="50000"/>
                  </a:schemeClr>
                </a:solidFill>
              </a:rPr>
              <a:t>Aktívna účasť doktoranda na medzinárodných konferenciách, najmä indexovaných v medzinárodných databázach (</a:t>
            </a:r>
            <a:r>
              <a:rPr lang="sk-SK" sz="1600" dirty="0" err="1">
                <a:solidFill>
                  <a:schemeClr val="tx1">
                    <a:lumMod val="50000"/>
                  </a:schemeClr>
                </a:solidFill>
              </a:rPr>
              <a:t>WoS</a:t>
            </a:r>
            <a:r>
              <a:rPr lang="sk-SK" sz="1600" dirty="0">
                <a:solidFill>
                  <a:schemeClr val="tx1">
                    <a:lumMod val="50000"/>
                  </a:schemeClr>
                </a:solidFill>
              </a:rPr>
              <a:t>, SCOPUS) a publikovanie vo vedeckých časopisoch. </a:t>
            </a:r>
          </a:p>
          <a:p>
            <a:pPr lvl="2">
              <a:lnSpc>
                <a:spcPct val="110000"/>
              </a:lnSpc>
            </a:pPr>
            <a:r>
              <a:rPr lang="sk-SK" sz="1600" dirty="0">
                <a:solidFill>
                  <a:schemeClr val="tx1">
                    <a:lumMod val="50000"/>
                  </a:schemeClr>
                </a:solidFill>
              </a:rPr>
              <a:t>V čase obhajoby dizertačnej práce musí doktorand predložiť publikovaný článok alebo potvrdenie o jeho akceptácii a súčasne platí, že článok má aktuálny </a:t>
            </a:r>
            <a:r>
              <a:rPr lang="sk-SK" sz="1600" dirty="0" err="1">
                <a:solidFill>
                  <a:schemeClr val="tx1">
                    <a:lumMod val="50000"/>
                  </a:schemeClr>
                </a:solidFill>
              </a:rPr>
              <a:t>kvartil</a:t>
            </a:r>
            <a:r>
              <a:rPr lang="sk-SK" sz="1600" dirty="0">
                <a:solidFill>
                  <a:schemeClr val="tx1">
                    <a:lumMod val="50000"/>
                  </a:schemeClr>
                </a:solidFill>
              </a:rPr>
              <a:t> aspoň Q3 vo </a:t>
            </a:r>
            <a:r>
              <a:rPr lang="sk-SK" sz="1600" dirty="0" err="1">
                <a:solidFill>
                  <a:schemeClr val="tx1">
                    <a:lumMod val="50000"/>
                  </a:schemeClr>
                </a:solidFill>
              </a:rPr>
              <a:t>WoS</a:t>
            </a:r>
            <a:r>
              <a:rPr lang="sk-SK" sz="1600" dirty="0">
                <a:solidFill>
                  <a:schemeClr val="tx1">
                    <a:lumMod val="50000"/>
                  </a:schemeClr>
                </a:solidFill>
              </a:rPr>
              <a:t> alebo aspoň Q2 v SCOPUS.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Zamestnanci – </a:t>
            </a:r>
            <a:r>
              <a:rPr lang="sk-SK" sz="2000" dirty="0">
                <a:solidFill>
                  <a:schemeClr val="tx1">
                    <a:lumMod val="50000"/>
                  </a:schemeClr>
                </a:solidFill>
              </a:rPr>
              <a:t>smernica č. 205 Pravidlá na priraďovanie učiteľov na zabezpečovanie študijných programov na Žilinskej univerzite v Žiline  - </a:t>
            </a:r>
            <a:r>
              <a:rPr lang="sk-SK" sz="2000" dirty="0">
                <a:solidFill>
                  <a:schemeClr val="tx1">
                    <a:lumMod val="50000"/>
                  </a:schemeClr>
                </a:solidFill>
                <a:hlinkClick r:id="rId3"/>
              </a:rPr>
              <a:t>h</a:t>
            </a:r>
            <a:r>
              <a:rPr lang="sk-SK" sz="2000" dirty="0">
                <a:solidFill>
                  <a:schemeClr val="tx1">
                    <a:lumMod val="50000"/>
                  </a:schemeClr>
                </a:solidFill>
                <a:hlinkClick r:id="rId3"/>
              </a:rPr>
              <a:t>ttps://uniza.sk/images/pdf/kvalita/2022/smernica-UNIZA-c-205-dodatok-1.pdf</a:t>
            </a:r>
            <a:r>
              <a:rPr lang="sk-SK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lvl="2">
              <a:lnSpc>
                <a:spcPct val="110000"/>
              </a:lnSpc>
            </a:pPr>
            <a:r>
              <a:rPr lang="sk-SK" sz="1600" dirty="0">
                <a:solidFill>
                  <a:schemeClr val="tx1">
                    <a:lumMod val="50000"/>
                  </a:schemeClr>
                </a:solidFill>
              </a:rPr>
              <a:t>Podmienka pre kvalifikačný postup</a:t>
            </a:r>
          </a:p>
          <a:p>
            <a:pPr lvl="2">
              <a:lnSpc>
                <a:spcPct val="110000"/>
              </a:lnSpc>
            </a:pPr>
            <a:r>
              <a:rPr lang="sk-SK" sz="1600" dirty="0">
                <a:solidFill>
                  <a:schemeClr val="tx1">
                    <a:lumMod val="50000"/>
                  </a:schemeClr>
                </a:solidFill>
              </a:rPr>
              <a:t>Nutnosť pri garantovaní študijných programov aj pre učiteľov profilových predmetov</a:t>
            </a:r>
          </a:p>
          <a:p>
            <a:pPr lvl="2">
              <a:lnSpc>
                <a:spcPct val="110000"/>
              </a:lnSpc>
            </a:pPr>
            <a:r>
              <a:rPr lang="sk-SK" sz="1600" dirty="0">
                <a:solidFill>
                  <a:schemeClr val="tx1">
                    <a:lumMod val="50000"/>
                  </a:schemeClr>
                </a:solidFill>
              </a:rPr>
              <a:t>...</a:t>
            </a: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69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/>
          </a:bodyPr>
          <a:lstStyle/>
          <a:p>
            <a:r>
              <a:rPr lang="sk-SK" b="1" dirty="0"/>
              <a:t>Kde overiť kvalitu časopisov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Scientometrické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databázy –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WoS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Scopus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Iné registre – napr. </a:t>
            </a:r>
            <a:r>
              <a:rPr lang="sk-SK" sz="2000" b="1" dirty="0" err="1">
                <a:solidFill>
                  <a:schemeClr val="bg2">
                    <a:lumMod val="10000"/>
                  </a:schemeClr>
                </a:solidFill>
              </a:rPr>
              <a:t>Nordic</a:t>
            </a:r>
            <a:r>
              <a:rPr lang="sk-SK" sz="2000" b="1" dirty="0">
                <a:solidFill>
                  <a:schemeClr val="bg2">
                    <a:lumMod val="10000"/>
                  </a:schemeClr>
                </a:solidFill>
              </a:rPr>
              <a:t> list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- Nórsky register vedeckých časopisov, seriálov a vydavateľov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https://kanalregister.hkdir.no/publiseringskanaler/Forside.action?request_locale=en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Nordic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List má dve časti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databázu seriálových publikácií (časopisov)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databázu vydavateľov.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Časopisy a vydavateľov posudzuje a rozdeľuje do štyroch úrovní (level X-0-1-2):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Úroveň 2 je najvyššie hodnotenie - najprestížnejšie medzinárodné časopisy a vedeckí vydavatelia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Úroveň 1 je štandardné hodnotenie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Úroveň X – publikačné možnosti s pochybnosťami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Úroveň 0 – posúdené, ale nezaradené do hodnotenia</a:t>
            </a: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35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/>
          </a:bodyPr>
          <a:lstStyle/>
          <a:p>
            <a:r>
              <a:rPr lang="sk-SK" b="1" dirty="0"/>
              <a:t>Etika publikovania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Etický kódex UNIZA -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https://www.uniza.sk/images/pdf/uradna-tabula/smernice-predpisy/2021/12072021_S-207-2021-Eticky-kodex-UNIZA.pdf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Definuje aj zásady pri vedecko-výskumnej činnosti a zásady vo výskumnej praxi UNIZA a neprijateľné praktiky výskumu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Ako pristupovať ku </a:t>
            </a:r>
            <a:r>
              <a:rPr lang="sk-SK" sz="2000" b="1" dirty="0" err="1">
                <a:solidFill>
                  <a:schemeClr val="bg2">
                    <a:lumMod val="10000"/>
                  </a:schemeClr>
                </a:solidFill>
              </a:rPr>
              <a:t>ChatGPT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, resp. ku generatívnej umelej inteligencii?</a:t>
            </a: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07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DD8FA80B-5BA7-8351-5A2D-9CFF3A59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73834"/>
            <a:ext cx="11434910" cy="619055"/>
          </a:xfrm>
        </p:spPr>
        <p:txBody>
          <a:bodyPr/>
          <a:lstStyle/>
          <a:p>
            <a:r>
              <a:rPr lang="sk-SK" b="1" dirty="0">
                <a:ea typeface="Source Sans Pro" panose="020B0503030403020204" pitchFamily="34" charset="0"/>
              </a:rPr>
              <a:t>Generatívna umelá inteligencia </a:t>
            </a:r>
            <a:endParaRPr lang="en-US" dirty="0"/>
          </a:p>
        </p:txBody>
      </p:sp>
      <p:sp>
        <p:nvSpPr>
          <p:cNvPr id="10" name="Zástupný objekt pre text 4">
            <a:extLst>
              <a:ext uri="{FF2B5EF4-FFF2-40B4-BE49-F238E27FC236}">
                <a16:creationId xmlns:a16="http://schemas.microsoft.com/office/drawing/2014/main" id="{BD4B6700-80FB-01CA-D629-A253862E1D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98485"/>
            <a:ext cx="11449050" cy="495374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sk-SK" sz="2000" dirty="0">
                <a:solidFill>
                  <a:srgbClr val="000000"/>
                </a:solidFill>
              </a:rPr>
              <a:t>Generatívna umelá inteligencia (AI) je typ umelej inteligencie, ktorá vám </a:t>
            </a:r>
            <a:r>
              <a:rPr lang="sk-SK" sz="2000" b="1" dirty="0">
                <a:solidFill>
                  <a:srgbClr val="000000"/>
                </a:solidFill>
              </a:rPr>
              <a:t>pomáha vytvárať obsah</a:t>
            </a:r>
            <a:r>
              <a:rPr lang="sk-SK" sz="2000" dirty="0">
                <a:solidFill>
                  <a:srgbClr val="000000"/>
                </a:solidFill>
              </a:rPr>
              <a:t>. Generatívna AI používa rozsiahle jazykové modely </a:t>
            </a:r>
            <a:r>
              <a:rPr lang="sk-SK" sz="2000" b="1" dirty="0">
                <a:solidFill>
                  <a:srgbClr val="000000"/>
                </a:solidFill>
              </a:rPr>
              <a:t>- </a:t>
            </a:r>
            <a:r>
              <a:rPr lang="sk-SK" sz="2000" b="1" dirty="0" err="1">
                <a:solidFill>
                  <a:srgbClr val="000000"/>
                </a:solidFill>
              </a:rPr>
              <a:t>Large</a:t>
            </a:r>
            <a:r>
              <a:rPr lang="sk-SK" sz="2000" b="1" dirty="0">
                <a:solidFill>
                  <a:srgbClr val="000000"/>
                </a:solidFill>
              </a:rPr>
              <a:t> </a:t>
            </a:r>
            <a:r>
              <a:rPr lang="sk-SK" sz="2000" b="1" dirty="0" err="1">
                <a:solidFill>
                  <a:srgbClr val="000000"/>
                </a:solidFill>
              </a:rPr>
              <a:t>Language</a:t>
            </a:r>
            <a:r>
              <a:rPr lang="sk-SK" sz="2000" b="1" dirty="0">
                <a:solidFill>
                  <a:srgbClr val="000000"/>
                </a:solidFill>
              </a:rPr>
              <a:t> Model (LLM). </a:t>
            </a:r>
          </a:p>
          <a:p>
            <a:pPr lvl="1" algn="just">
              <a:lnSpc>
                <a:spcPct val="120000"/>
              </a:lnSpc>
            </a:pPr>
            <a:r>
              <a:rPr lang="sk-SK" sz="2000" dirty="0">
                <a:solidFill>
                  <a:srgbClr val="000000"/>
                </a:solidFill>
              </a:rPr>
              <a:t>Tento typ modelov využíva algoritmy hlbokého učenia, ktoré je založené na umelých neurónových sieťach na spracovanie prirodzeného jazyka. </a:t>
            </a:r>
          </a:p>
          <a:p>
            <a:pPr lvl="1" algn="just">
              <a:lnSpc>
                <a:spcPct val="120000"/>
              </a:lnSpc>
            </a:pPr>
            <a:r>
              <a:rPr lang="sk-SK" sz="2000" dirty="0">
                <a:solidFill>
                  <a:srgbClr val="000000"/>
                </a:solidFill>
              </a:rPr>
              <a:t>Modely sú trénované na obrovskom množstve textových dát, aby sa naučili vzorce a vzťahy medzi entitami v jazyku.</a:t>
            </a:r>
          </a:p>
          <a:p>
            <a:pPr lvl="1" algn="just">
              <a:lnSpc>
                <a:spcPct val="120000"/>
              </a:lnSpc>
            </a:pPr>
            <a:r>
              <a:rPr lang="sk-SK" sz="2000" dirty="0">
                <a:solidFill>
                  <a:srgbClr val="000000"/>
                </a:solidFill>
              </a:rPr>
              <a:t>LLM sa môžu v praxi použiť napr. na</a:t>
            </a:r>
          </a:p>
          <a:p>
            <a:pPr lvl="2" algn="just">
              <a:lnSpc>
                <a:spcPct val="120000"/>
              </a:lnSpc>
            </a:pPr>
            <a:r>
              <a:rPr lang="sk-SK" sz="1600" dirty="0">
                <a:solidFill>
                  <a:srgbClr val="000000"/>
                </a:solidFill>
              </a:rPr>
              <a:t>strojové preklady,</a:t>
            </a:r>
          </a:p>
          <a:p>
            <a:pPr lvl="2" algn="just">
              <a:lnSpc>
                <a:spcPct val="120000"/>
              </a:lnSpc>
            </a:pPr>
            <a:r>
              <a:rPr lang="sk-SK" sz="1600" dirty="0">
                <a:solidFill>
                  <a:srgbClr val="000000"/>
                </a:solidFill>
              </a:rPr>
              <a:t>textovú klasifikáciu,</a:t>
            </a:r>
          </a:p>
          <a:p>
            <a:pPr lvl="2" algn="just">
              <a:lnSpc>
                <a:spcPct val="120000"/>
              </a:lnSpc>
            </a:pPr>
            <a:r>
              <a:rPr lang="sk-SK" sz="1600" dirty="0">
                <a:solidFill>
                  <a:srgbClr val="000000"/>
                </a:solidFill>
              </a:rPr>
              <a:t>sumarizáciu textových dokumentov,</a:t>
            </a:r>
          </a:p>
          <a:p>
            <a:pPr lvl="2" algn="just">
              <a:lnSpc>
                <a:spcPct val="120000"/>
              </a:lnSpc>
            </a:pPr>
            <a:r>
              <a:rPr lang="sk-SK" sz="1600" dirty="0">
                <a:solidFill>
                  <a:srgbClr val="000000"/>
                </a:solidFill>
              </a:rPr>
              <a:t>vytváranie dialógov.</a:t>
            </a:r>
          </a:p>
          <a:p>
            <a:pPr algn="just">
              <a:lnSpc>
                <a:spcPct val="120000"/>
              </a:lnSpc>
            </a:pPr>
            <a:r>
              <a:rPr lang="pl-PL" sz="2000" dirty="0">
                <a:solidFill>
                  <a:srgbClr val="000000"/>
                </a:solidFill>
              </a:rPr>
              <a:t>Niektoré známe nástroje:</a:t>
            </a:r>
          </a:p>
          <a:p>
            <a:pPr lvl="1" algn="just">
              <a:lnSpc>
                <a:spcPct val="120000"/>
              </a:lnSpc>
            </a:pPr>
            <a:r>
              <a:rPr lang="pl-PL" sz="2000" dirty="0">
                <a:solidFill>
                  <a:srgbClr val="000000"/>
                </a:solidFill>
              </a:rPr>
              <a:t>ChatGPT (OpenAI), Bard (Google), Bing Chat (Microsoft), Google Translator, ...</a:t>
            </a:r>
          </a:p>
          <a:p>
            <a:pPr algn="just">
              <a:lnSpc>
                <a:spcPct val="120000"/>
              </a:lnSpc>
            </a:pPr>
            <a:endParaRPr lang="pl-PL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1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8EFB4C8D-B9DB-5557-310A-04F98D1A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73834"/>
            <a:ext cx="11434910" cy="619055"/>
          </a:xfrm>
        </p:spPr>
        <p:txBody>
          <a:bodyPr/>
          <a:lstStyle/>
          <a:p>
            <a:r>
              <a:rPr lang="sk-SK" b="1" dirty="0">
                <a:ea typeface="Source Sans Pro" panose="020B0503030403020204" pitchFamily="34" charset="0"/>
              </a:rPr>
              <a:t>Generatívna umelá inteligencia </a:t>
            </a:r>
            <a:r>
              <a:rPr lang="en-GB" b="1" dirty="0">
                <a:ea typeface="Source Sans Pro" panose="020B0503030403020204" pitchFamily="34" charset="0"/>
              </a:rPr>
              <a:t>– d</a:t>
            </a:r>
            <a:r>
              <a:rPr lang="sk-SK" b="1" dirty="0" err="1">
                <a:ea typeface="Source Sans Pro" panose="020B0503030403020204" pitchFamily="34" charset="0"/>
              </a:rPr>
              <a:t>ôležité</a:t>
            </a:r>
            <a:r>
              <a:rPr lang="sk-SK" b="1" dirty="0">
                <a:ea typeface="Source Sans Pro" panose="020B0503030403020204" pitchFamily="34" charset="0"/>
              </a:rPr>
              <a:t> upozornenia</a:t>
            </a:r>
            <a:endParaRPr lang="en-US" dirty="0"/>
          </a:p>
        </p:txBody>
      </p:sp>
      <p:sp>
        <p:nvSpPr>
          <p:cNvPr id="10" name="Zástupný objekt pre text 4">
            <a:extLst>
              <a:ext uri="{FF2B5EF4-FFF2-40B4-BE49-F238E27FC236}">
                <a16:creationId xmlns:a16="http://schemas.microsoft.com/office/drawing/2014/main" id="{91619BB6-0FA6-39A9-0E0C-F71790E52D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98485"/>
            <a:ext cx="11449050" cy="495374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sk-SK" sz="2000" dirty="0">
                <a:solidFill>
                  <a:srgbClr val="000000"/>
                </a:solidFill>
              </a:rPr>
              <a:t>Generatívna umelá inteligencia je experiment, takže </a:t>
            </a:r>
            <a:r>
              <a:rPr lang="sk-SK" sz="2000" b="1" dirty="0">
                <a:solidFill>
                  <a:srgbClr val="000000"/>
                </a:solidFill>
              </a:rPr>
              <a:t>môže a bude robiť chyby</a:t>
            </a:r>
            <a:r>
              <a:rPr lang="sk-SK" sz="2000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pl-PL" sz="2000" b="1" dirty="0">
                <a:solidFill>
                  <a:srgbClr val="000000"/>
                </a:solidFill>
              </a:rPr>
              <a:t>Môže si vymýšľať</a:t>
            </a:r>
            <a:r>
              <a:rPr lang="pl-PL" sz="2000" dirty="0">
                <a:solidFill>
                  <a:srgbClr val="000000"/>
                </a:solidFill>
              </a:rPr>
              <a:t> - keď si generatívna umelá inteligencia vymyslí odpoveď, nazýva sa to konfabulácia. Konfabulácie vznikajú, pretože rozsiahle jazykové modely vôbec nezhromažďujú informácie. Namiesto toho predpokladajú nasledujúce slová na základe vstupov používateľov</a:t>
            </a:r>
          </a:p>
          <a:p>
            <a:pPr algn="just">
              <a:lnSpc>
                <a:spcPct val="120000"/>
              </a:lnSpc>
            </a:pPr>
            <a:r>
              <a:rPr lang="pl-PL" sz="2000" b="1" dirty="0">
                <a:solidFill>
                  <a:srgbClr val="000000"/>
                </a:solidFill>
              </a:rPr>
              <a:t>Môže niečo nesprávne pochopiť</a:t>
            </a:r>
            <a:r>
              <a:rPr lang="pl-PL" sz="2000" dirty="0">
                <a:solidFill>
                  <a:srgbClr val="000000"/>
                </a:solidFill>
              </a:rPr>
              <a:t> - niekedy produkty generatívnej umelej inteligencie nesprávne interpretujú jazyk, čím sa zmení význam.</a:t>
            </a:r>
          </a:p>
          <a:p>
            <a:pPr algn="just">
              <a:lnSpc>
                <a:spcPct val="120000"/>
              </a:lnSpc>
            </a:pPr>
            <a:r>
              <a:rPr lang="pl-PL" sz="2000" b="1" dirty="0">
                <a:solidFill>
                  <a:srgbClr val="000000"/>
                </a:solidFill>
              </a:rPr>
              <a:t>Odpovede</a:t>
            </a:r>
            <a:r>
              <a:rPr lang="pl-PL" sz="2000" dirty="0">
                <a:solidFill>
                  <a:srgbClr val="000000"/>
                </a:solidFill>
              </a:rPr>
              <a:t>, ktoré vám nástroje generatívnej umelej inteligencie poskytnú, </a:t>
            </a:r>
            <a:r>
              <a:rPr lang="pl-PL" sz="2000" b="1" u="sng" dirty="0">
                <a:solidFill>
                  <a:srgbClr val="000000"/>
                </a:solidFill>
              </a:rPr>
              <a:t>kriticky posúďte</a:t>
            </a:r>
            <a:r>
              <a:rPr lang="pl-PL" sz="2000" b="1" dirty="0">
                <a:solidFill>
                  <a:srgbClr val="000000"/>
                </a:solidFill>
              </a:rPr>
              <a:t> </a:t>
            </a:r>
            <a:r>
              <a:rPr lang="pl-PL" sz="2000" dirty="0">
                <a:solidFill>
                  <a:srgbClr val="000000"/>
                </a:solidFill>
              </a:rPr>
              <a:t>- informácie prezentované ako fakty si skontrolujte na Googli a v iných zdrojoch. Skontrolujte, či naozaj existujú zdroje, na ktoré sa generatívna umelá inteligencia odkazuje.</a:t>
            </a:r>
          </a:p>
        </p:txBody>
      </p:sp>
    </p:spTree>
    <p:extLst>
      <p:ext uri="{BB962C8B-B14F-4D97-AF65-F5344CB8AC3E}">
        <p14:creationId xmlns:p14="http://schemas.microsoft.com/office/powerpoint/2010/main" val="1605540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68C2B1F4-763E-1315-A6C4-AAD4E99A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73834"/>
            <a:ext cx="11434910" cy="619055"/>
          </a:xfrm>
        </p:spPr>
        <p:txBody>
          <a:bodyPr/>
          <a:lstStyle/>
          <a:p>
            <a:r>
              <a:rPr lang="sk-SK" b="1" dirty="0">
                <a:ea typeface="Source Sans Pro" panose="020B0503030403020204" pitchFamily="34" charset="0"/>
              </a:rPr>
              <a:t>Generatívna umelá inteligencia – ako ju používať</a:t>
            </a:r>
            <a:endParaRPr lang="en-US" dirty="0"/>
          </a:p>
        </p:txBody>
      </p:sp>
      <p:sp>
        <p:nvSpPr>
          <p:cNvPr id="10" name="Zástupný objekt pre text 4">
            <a:extLst>
              <a:ext uri="{FF2B5EF4-FFF2-40B4-BE49-F238E27FC236}">
                <a16:creationId xmlns:a16="http://schemas.microsoft.com/office/drawing/2014/main" id="{F6E2EF11-4F77-ACF0-F263-D73B511784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98485"/>
            <a:ext cx="11449050" cy="495374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sk-SK" sz="2000" b="1" dirty="0">
                <a:solidFill>
                  <a:srgbClr val="000000"/>
                </a:solidFill>
              </a:rPr>
              <a:t>Vopred sa oboznámte</a:t>
            </a:r>
            <a:r>
              <a:rPr lang="sk-SK" sz="2000" dirty="0">
                <a:solidFill>
                  <a:srgbClr val="000000"/>
                </a:solidFill>
              </a:rPr>
              <a:t>, ako nástroje generatívnej AI fungujú, na čo ich môžete zmysluplne využiť a aké majú riziká.</a:t>
            </a:r>
          </a:p>
          <a:p>
            <a:pPr algn="just">
              <a:lnSpc>
                <a:spcPct val="120000"/>
              </a:lnSpc>
            </a:pPr>
            <a:r>
              <a:rPr lang="sk-SK" sz="2000" b="1" dirty="0">
                <a:solidFill>
                  <a:srgbClr val="000000"/>
                </a:solidFill>
              </a:rPr>
              <a:t>Použite generatívnu AI na </a:t>
            </a:r>
            <a:r>
              <a:rPr lang="sk-SK" sz="2000" b="1" u="sng" dirty="0">
                <a:solidFill>
                  <a:srgbClr val="000000"/>
                </a:solidFill>
              </a:rPr>
              <a:t>podporu</a:t>
            </a:r>
            <a:r>
              <a:rPr lang="sk-SK" sz="2000" b="1" dirty="0">
                <a:solidFill>
                  <a:srgbClr val="000000"/>
                </a:solidFill>
              </a:rPr>
              <a:t> svojej práce, nie na jej náhradu</a:t>
            </a:r>
            <a:r>
              <a:rPr lang="sk-SK" sz="2000" dirty="0">
                <a:solidFill>
                  <a:srgbClr val="000000"/>
                </a:solidFill>
              </a:rPr>
              <a:t> – nástroje pomôžu so spracovaním dát, formuláciou odpovedí na rôzne otázky, rozvoju znalostí v rôznych oblastiach a samozrejme aj so spracovaním textov. Nespoliehajte sa na výsledky, ktoré Vám generatívna AI dá, nenahradí vašu prácu ani vaše úsilie pri výskume.</a:t>
            </a:r>
          </a:p>
          <a:p>
            <a:pPr algn="just">
              <a:lnSpc>
                <a:spcPct val="120000"/>
              </a:lnSpc>
            </a:pPr>
            <a:r>
              <a:rPr lang="sk-SK" sz="2000" b="1" dirty="0">
                <a:solidFill>
                  <a:srgbClr val="000000"/>
                </a:solidFill>
              </a:rPr>
              <a:t>Pri použití generatívnej AI buďte poctiví a svedomití </a:t>
            </a:r>
            <a:r>
              <a:rPr lang="sk-SK" sz="2000" dirty="0">
                <a:solidFill>
                  <a:srgbClr val="000000"/>
                </a:solidFill>
              </a:rPr>
              <a:t>– dodržiavajte etické zásady, k výsledkom generatívnej AI pristupujte kriticky, buďte obozretní a výsledky dôkladne overujte a kontrolujte.</a:t>
            </a:r>
          </a:p>
          <a:p>
            <a:pPr algn="just">
              <a:lnSpc>
                <a:spcPct val="120000"/>
              </a:lnSpc>
            </a:pPr>
            <a:r>
              <a:rPr lang="pl-PL" sz="2000" b="1" dirty="0">
                <a:solidFill>
                  <a:srgbClr val="000000"/>
                </a:solidFill>
              </a:rPr>
              <a:t>Použitie nástrojov generatívnej AI musí byť v súlade s pravidlami akademickej a osobnej morálnej integrity </a:t>
            </a:r>
            <a:r>
              <a:rPr lang="pl-PL" sz="2000" dirty="0">
                <a:solidFill>
                  <a:srgbClr val="000000"/>
                </a:solidFill>
              </a:rPr>
              <a:t>– vždy deklarujte a citujte, ak ste takýto nástroj použili, hlavne v písomných prácach. </a:t>
            </a:r>
          </a:p>
          <a:p>
            <a:pPr algn="just">
              <a:lnSpc>
                <a:spcPct val="120000"/>
              </a:lnSpc>
            </a:pPr>
            <a:r>
              <a:rPr lang="pl-PL" sz="2000" b="1" dirty="0">
                <a:solidFill>
                  <a:srgbClr val="000000"/>
                </a:solidFill>
              </a:rPr>
              <a:t>Zodpovednosť za použitie generatívnej AI nesiete vy.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35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73CFC3E0-E3E0-7456-CB22-FEE723D4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CD829B2-D9AD-D656-8E09-C3278495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605993"/>
            <a:ext cx="11449050" cy="902627"/>
          </a:xfrm>
        </p:spPr>
        <p:txBody>
          <a:bodyPr/>
          <a:lstStyle/>
          <a:p>
            <a:r>
              <a:rPr lang="sk-SK" b="1" dirty="0"/>
              <a:t>Ďakujem za pozornosť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8802DA-D7B2-97A4-AE9D-3905174E14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515416"/>
            <a:ext cx="11449050" cy="682625"/>
          </a:xfrm>
        </p:spPr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michal.kohani@uniza.sk</a:t>
            </a:r>
          </a:p>
        </p:txBody>
      </p:sp>
    </p:spTree>
    <p:extLst>
      <p:ext uri="{BB962C8B-B14F-4D97-AF65-F5344CB8AC3E}">
        <p14:creationId xmlns:p14="http://schemas.microsoft.com/office/powerpoint/2010/main" val="226223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/>
          </a:bodyPr>
          <a:lstStyle/>
          <a:p>
            <a:r>
              <a:rPr lang="sk-SK" b="1" dirty="0"/>
              <a:t>Publikačná činnosť všeobecne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Odporúčaná kategorizácia výstupov publikačnej činnosti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Zamestnanci – </a:t>
            </a:r>
            <a:r>
              <a:rPr lang="sk-SK" sz="2000" dirty="0">
                <a:solidFill>
                  <a:schemeClr val="tx1">
                    <a:lumMod val="50000"/>
                  </a:schemeClr>
                </a:solidFill>
              </a:rPr>
              <a:t>smernica č. 205 Pravidlá na priraďovanie učiteľov na zabezpečovanie študijných programov na Žilinskej univerzite v Žiline  -  Príloha č.1 -</a:t>
            </a:r>
            <a:r>
              <a:rPr lang="sk-SK" sz="2000" dirty="0">
                <a:solidFill>
                  <a:schemeClr val="tx1">
                    <a:lumMod val="50000"/>
                  </a:schemeClr>
                </a:solidFill>
                <a:hlinkClick r:id="rId2"/>
              </a:rPr>
              <a:t>https://uniza.sk/images/pdf/kvalita/2022/smernica-UNIZA-c-205-dodatok-1.pdf</a:t>
            </a:r>
            <a:r>
              <a:rPr lang="sk-SK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D60E75D-3FAE-377C-10AF-F7C183248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15" y="2708872"/>
            <a:ext cx="5623486" cy="3427484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C7A61E1A-7909-AFCA-53D7-A7EC01DB4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703" y="3467100"/>
            <a:ext cx="5640709" cy="25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0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/>
          </a:bodyPr>
          <a:lstStyle/>
          <a:p>
            <a:r>
              <a:rPr lang="sk-SK" b="1" dirty="0"/>
              <a:t>Publikačná činnosť všeobecne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Čo je to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kvartil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  <a:p>
            <a:pPr lvl="1" algn="just">
              <a:lnSpc>
                <a:spcPct val="100000"/>
              </a:lnSpc>
            </a:pPr>
            <a:r>
              <a:rPr lang="sk-SK" sz="1600" b="1" dirty="0">
                <a:solidFill>
                  <a:srgbClr val="000000"/>
                </a:solidFill>
              </a:rPr>
              <a:t>JIF </a:t>
            </a:r>
            <a:r>
              <a:rPr lang="sk-SK" sz="1600" b="1" dirty="0" err="1">
                <a:solidFill>
                  <a:srgbClr val="000000"/>
                </a:solidFill>
              </a:rPr>
              <a:t>kvartil</a:t>
            </a:r>
            <a:r>
              <a:rPr lang="sk-SK" sz="1600" b="1" dirty="0">
                <a:solidFill>
                  <a:srgbClr val="000000"/>
                </a:solidFill>
              </a:rPr>
              <a:t> </a:t>
            </a:r>
            <a:r>
              <a:rPr lang="sk-SK" sz="1600" dirty="0">
                <a:solidFill>
                  <a:srgbClr val="000000"/>
                </a:solidFill>
              </a:rPr>
              <a:t>je štatistická metrika na hodnotenie kvality časopisu a vychádza z poradia časopisu vo svojej kategórii.</a:t>
            </a:r>
          </a:p>
          <a:p>
            <a:pPr lvl="1" algn="just">
              <a:lnSpc>
                <a:spcPct val="100000"/>
              </a:lnSpc>
            </a:pPr>
            <a:r>
              <a:rPr lang="sk-SK" sz="1600" dirty="0">
                <a:solidFill>
                  <a:srgbClr val="000000"/>
                </a:solidFill>
              </a:rPr>
              <a:t>Časopisy sú zaradené do </a:t>
            </a:r>
            <a:r>
              <a:rPr lang="sk-SK" sz="1600" dirty="0" err="1">
                <a:solidFill>
                  <a:srgbClr val="000000"/>
                </a:solidFill>
              </a:rPr>
              <a:t>kvartilov</a:t>
            </a:r>
            <a:r>
              <a:rPr lang="sk-SK" sz="1600" dirty="0">
                <a:solidFill>
                  <a:srgbClr val="000000"/>
                </a:solidFill>
              </a:rPr>
              <a:t> podľa ich JIF (</a:t>
            </a:r>
            <a:r>
              <a:rPr lang="sk-SK" sz="1600" dirty="0" err="1">
                <a:solidFill>
                  <a:srgbClr val="000000"/>
                </a:solidFill>
              </a:rPr>
              <a:t>Journal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Impact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Factor</a:t>
            </a:r>
            <a:r>
              <a:rPr lang="sk-SK" sz="1600" dirty="0">
                <a:solidFill>
                  <a:srgbClr val="000000"/>
                </a:solidFill>
              </a:rPr>
              <a:t> - </a:t>
            </a:r>
            <a:r>
              <a:rPr lang="sk-SK" sz="1600" dirty="0" err="1">
                <a:solidFill>
                  <a:srgbClr val="000000"/>
                </a:solidFill>
              </a:rPr>
              <a:t>WoS</a:t>
            </a:r>
            <a:r>
              <a:rPr lang="sk-SK" sz="1600" dirty="0">
                <a:solidFill>
                  <a:srgbClr val="000000"/>
                </a:solidFill>
              </a:rPr>
              <a:t>) v príslušnej kategórii</a:t>
            </a:r>
          </a:p>
          <a:p>
            <a:pPr lvl="1" algn="just">
              <a:lnSpc>
                <a:spcPct val="100000"/>
              </a:lnSpc>
            </a:pPr>
            <a:r>
              <a:rPr lang="sk-SK" sz="1600" dirty="0">
                <a:solidFill>
                  <a:srgbClr val="000000"/>
                </a:solidFill>
              </a:rPr>
              <a:t>Zaradenie do </a:t>
            </a:r>
            <a:r>
              <a:rPr lang="sk-SK" sz="1600" dirty="0" err="1">
                <a:solidFill>
                  <a:srgbClr val="000000"/>
                </a:solidFill>
              </a:rPr>
              <a:t>kvartilov</a:t>
            </a:r>
            <a:r>
              <a:rPr lang="sk-SK" sz="1600" dirty="0">
                <a:solidFill>
                  <a:srgbClr val="000000"/>
                </a:solidFill>
              </a:rPr>
              <a:t>:</a:t>
            </a:r>
            <a:endParaRPr lang="sk-SK" sz="1600" i="1" dirty="0">
              <a:solidFill>
                <a:srgbClr val="000000"/>
              </a:solidFill>
            </a:endParaRPr>
          </a:p>
          <a:p>
            <a:pPr lvl="2" algn="just"/>
            <a:r>
              <a:rPr lang="sk-SK" sz="1600" b="1" dirty="0">
                <a:solidFill>
                  <a:srgbClr val="000000"/>
                </a:solidFill>
              </a:rPr>
              <a:t>Q1</a:t>
            </a:r>
            <a:r>
              <a:rPr lang="sk-SK" sz="1600" dirty="0">
                <a:solidFill>
                  <a:srgbClr val="000000"/>
                </a:solidFill>
              </a:rPr>
              <a:t>: 0,00</a:t>
            </a:r>
            <a:r>
              <a:rPr lang="en-AU" sz="1600" dirty="0">
                <a:solidFill>
                  <a:srgbClr val="000000"/>
                </a:solidFill>
              </a:rPr>
              <a:t> &lt; Z ≤ 0,25</a:t>
            </a:r>
            <a:r>
              <a:rPr lang="sk-SK" sz="1600" dirty="0">
                <a:solidFill>
                  <a:srgbClr val="000000"/>
                </a:solidFill>
              </a:rPr>
              <a:t> – najvyššie hodnotené časopisy v kategórii</a:t>
            </a:r>
            <a:endParaRPr lang="en-AU" sz="1600" dirty="0"/>
          </a:p>
          <a:p>
            <a:pPr lvl="2" algn="just"/>
            <a:r>
              <a:rPr lang="sk-SK" sz="1600" b="1" dirty="0">
                <a:solidFill>
                  <a:srgbClr val="000000"/>
                </a:solidFill>
              </a:rPr>
              <a:t>Q</a:t>
            </a:r>
            <a:r>
              <a:rPr lang="en-AU" sz="1600" b="1" dirty="0">
                <a:solidFill>
                  <a:srgbClr val="000000"/>
                </a:solidFill>
              </a:rPr>
              <a:t>2</a:t>
            </a:r>
            <a:r>
              <a:rPr lang="sk-SK" sz="1600" dirty="0">
                <a:solidFill>
                  <a:srgbClr val="000000"/>
                </a:solidFill>
              </a:rPr>
              <a:t>: 0,</a:t>
            </a:r>
            <a:r>
              <a:rPr lang="en-AU" sz="1600" dirty="0">
                <a:solidFill>
                  <a:srgbClr val="000000"/>
                </a:solidFill>
              </a:rPr>
              <a:t>25 &lt; Z ≤ 0,50</a:t>
            </a:r>
          </a:p>
          <a:p>
            <a:pPr lvl="2" algn="just"/>
            <a:r>
              <a:rPr lang="sk-SK" sz="1600" b="1" dirty="0">
                <a:solidFill>
                  <a:srgbClr val="000000"/>
                </a:solidFill>
              </a:rPr>
              <a:t>Q</a:t>
            </a:r>
            <a:r>
              <a:rPr lang="en-AU" sz="1600" b="1" dirty="0">
                <a:solidFill>
                  <a:srgbClr val="000000"/>
                </a:solidFill>
              </a:rPr>
              <a:t>3</a:t>
            </a:r>
            <a:r>
              <a:rPr lang="sk-SK" sz="1600" dirty="0">
                <a:solidFill>
                  <a:srgbClr val="000000"/>
                </a:solidFill>
              </a:rPr>
              <a:t>: 0,</a:t>
            </a:r>
            <a:r>
              <a:rPr lang="en-AU" sz="1600" dirty="0">
                <a:solidFill>
                  <a:srgbClr val="000000"/>
                </a:solidFill>
              </a:rPr>
              <a:t>50 &lt; Z ≤ 0,75</a:t>
            </a:r>
          </a:p>
          <a:p>
            <a:pPr lvl="2" algn="just"/>
            <a:r>
              <a:rPr lang="sk-SK" sz="1600" b="1" dirty="0">
                <a:solidFill>
                  <a:srgbClr val="000000"/>
                </a:solidFill>
              </a:rPr>
              <a:t>Q</a:t>
            </a:r>
            <a:r>
              <a:rPr lang="en-AU" sz="1600" b="1" dirty="0">
                <a:solidFill>
                  <a:srgbClr val="000000"/>
                </a:solidFill>
              </a:rPr>
              <a:t>4</a:t>
            </a:r>
            <a:r>
              <a:rPr lang="sk-SK" sz="1600" dirty="0">
                <a:solidFill>
                  <a:srgbClr val="000000"/>
                </a:solidFill>
              </a:rPr>
              <a:t>: 0,</a:t>
            </a:r>
            <a:r>
              <a:rPr lang="en-AU" sz="1600" dirty="0">
                <a:solidFill>
                  <a:srgbClr val="000000"/>
                </a:solidFill>
              </a:rPr>
              <a:t>75 &lt; Z ≤ 1,00</a:t>
            </a:r>
            <a:endParaRPr lang="sk-SK" sz="1600" dirty="0">
              <a:solidFill>
                <a:srgbClr val="000000"/>
              </a:solidFill>
            </a:endParaRPr>
          </a:p>
          <a:p>
            <a:pPr marL="457200" lvl="2" indent="0" algn="just">
              <a:buNone/>
            </a:pPr>
            <a:r>
              <a:rPr lang="sk-SK" sz="1600" i="1" dirty="0">
                <a:solidFill>
                  <a:srgbClr val="000000"/>
                </a:solidFill>
              </a:rPr>
              <a:t>Z</a:t>
            </a:r>
            <a:r>
              <a:rPr lang="en-AU" sz="1600" i="1" dirty="0">
                <a:solidFill>
                  <a:srgbClr val="000000"/>
                </a:solidFill>
              </a:rPr>
              <a:t> = </a:t>
            </a:r>
            <a:r>
              <a:rPr lang="en-AU" sz="1600" i="1" dirty="0" err="1">
                <a:solidFill>
                  <a:srgbClr val="000000"/>
                </a:solidFill>
              </a:rPr>
              <a:t>poradie</a:t>
            </a:r>
            <a:r>
              <a:rPr lang="sk-SK" sz="1600" i="1" dirty="0">
                <a:solidFill>
                  <a:srgbClr val="000000"/>
                </a:solidFill>
              </a:rPr>
              <a:t> časopisu v kategórii/počet všetkých časopisov v kategórii</a:t>
            </a:r>
            <a:endParaRPr lang="sk-SK" sz="1600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6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/>
          </a:bodyPr>
          <a:lstStyle/>
          <a:p>
            <a:r>
              <a:rPr lang="sk-SK" b="1" dirty="0"/>
              <a:t>Ako nájsť správne publikačné možnosti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2000" b="1" dirty="0">
                <a:solidFill>
                  <a:schemeClr val="bg2">
                    <a:lumMod val="10000"/>
                  </a:schemeClr>
                </a:solidFill>
              </a:rPr>
              <a:t>Nemám kde publikovať!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Ale mám... Stačí si len správne vybrať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Publikujte tam, kde publikovali aj vaši skúsenejší kolegovia – nájdite ich publikácie, opýtajte sa ich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Použite citačné databázy na nájdenie publikačných možností</a:t>
            </a:r>
          </a:p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Nechajte si poradiť rôznymi „elektronickými nástrojmi“ –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Journal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</a:rPr>
              <a:t>matching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2000" b="1" dirty="0"/>
              <a:t>Ako nájsť správne publikačné možnosti</a:t>
            </a:r>
            <a:br>
              <a:rPr lang="sk-SK" sz="2000" b="1" dirty="0"/>
            </a:br>
            <a:r>
              <a:rPr lang="sk-SK" i="1" dirty="0"/>
              <a:t>Časopisy – nájdite publikácie kolegov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Nájdite publikácie svojich kolegov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Univerzitný online katalóg -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 action="ppaction://hlinkfile"/>
              </a:rPr>
              <a:t>kniznica.uniza.sk/</a:t>
            </a:r>
            <a:r>
              <a:rPr lang="sk-SK" sz="2000" dirty="0" err="1">
                <a:solidFill>
                  <a:schemeClr val="bg2">
                    <a:lumMod val="10000"/>
                  </a:schemeClr>
                </a:solidFill>
                <a:hlinkClick r:id="rId2" action="ppaction://hlinkfile"/>
              </a:rPr>
              <a:t>opac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 action="ppaction://hlinkfile"/>
              </a:rPr>
              <a:t> 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V roku 2024 – nová verzia katalógu</a:t>
            </a: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07EC86C3-DDF8-583A-0716-DB7FC15F6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580" y="2385625"/>
            <a:ext cx="5172103" cy="286423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A87D0D06-CA73-348B-E57D-CFE45BC5C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99" y="2385625"/>
            <a:ext cx="4749721" cy="37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2000" b="1" dirty="0"/>
              <a:t>Ako nájsť správne publikačné možnosti</a:t>
            </a:r>
            <a:br>
              <a:rPr lang="sk-SK" sz="2000" b="1" dirty="0"/>
            </a:br>
            <a:r>
              <a:rPr lang="sk-SK" i="1" dirty="0"/>
              <a:t>Časopisy – nájdite publikácie kolegov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Nájdite publikácie svojich kolegov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Centrálny register publikačnej činnosti –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hlinkClick r:id="rId2" action="ppaction://hlinkfile"/>
              </a:rPr>
              <a:t>app.crepc.sk</a:t>
            </a: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368A290-BE71-5597-C41B-1AC73A29B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788" y="2128931"/>
            <a:ext cx="5667201" cy="361464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3EC4E5F-6613-0760-C9F7-4B5444CD9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03" y="2128931"/>
            <a:ext cx="5635558" cy="36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F6137D4-0EA7-90DC-BB1D-A6FE2B3B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970A8-F177-B7D5-A41A-93FD11E6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15" y="329444"/>
            <a:ext cx="11434910" cy="6190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2000" b="1" dirty="0"/>
              <a:t>Ako nájsť správne publikačné možnosti</a:t>
            </a:r>
            <a:br>
              <a:rPr lang="sk-SK" sz="2000" b="1" dirty="0"/>
            </a:br>
            <a:r>
              <a:rPr lang="sk-SK" i="1" dirty="0"/>
              <a:t>Časopisy – opýtajte sa kolegov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8997-EA68-F6ED-3C51-8594661A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114425"/>
            <a:ext cx="11449050" cy="49720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Opýtajte sa svojich skúsenejších kolegov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Odporučia dobré publikačné možnosti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Poradia, ako článok napísať a na čo si dať pozor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Prezradia priebeh recenzného konania</a:t>
            </a:r>
          </a:p>
          <a:p>
            <a:pPr lvl="1">
              <a:lnSpc>
                <a:spcPct val="110000"/>
              </a:lnSpc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</a:rPr>
              <a:t>...</a:t>
            </a: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sk-SK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5509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Vlastné 1">
      <a:dk1>
        <a:srgbClr val="002D72"/>
      </a:dk1>
      <a:lt1>
        <a:sysClr val="window" lastClr="FFFFFF"/>
      </a:lt1>
      <a:dk2>
        <a:srgbClr val="002D72"/>
      </a:dk2>
      <a:lt2>
        <a:srgbClr val="E7E6E6"/>
      </a:lt2>
      <a:accent1>
        <a:srgbClr val="002D72"/>
      </a:accent1>
      <a:accent2>
        <a:srgbClr val="A1A5C8"/>
      </a:accent2>
      <a:accent3>
        <a:srgbClr val="3E5698"/>
      </a:accent3>
      <a:accent4>
        <a:srgbClr val="6CACE4"/>
      </a:accent4>
      <a:accent5>
        <a:srgbClr val="A9C9EB"/>
      </a:accent5>
      <a:accent6>
        <a:srgbClr val="AEABA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8cf215b-33c1-4b76-a747-e1a0fd8bd54e">VY3Z7AMXVVUZ-140-44</_dlc_DocId>
    <_dlc_DocIdUrl xmlns="f8cf215b-33c1-4b76-a747-e1a0fd8bd54e">
      <Url>https://shportal1.uniza.sk/unizadocs/prilohy/_layouts/15/DocIdRedir.aspx?ID=VY3Z7AMXVVUZ-140-44</Url>
      <Description>VY3Z7AMXVVUZ-140-44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FA7C4799DC514E8CDFF759771F6405" ma:contentTypeVersion="0" ma:contentTypeDescription="Umožňuje vytvoriť nový dokument." ma:contentTypeScope="" ma:versionID="3b17a3119396c83150919dfa67d8d354">
  <xsd:schema xmlns:xsd="http://www.w3.org/2001/XMLSchema" xmlns:xs="http://www.w3.org/2001/XMLSchema" xmlns:p="http://schemas.microsoft.com/office/2006/metadata/properties" xmlns:ns2="f8cf215b-33c1-4b76-a747-e1a0fd8bd54e" targetNamespace="http://schemas.microsoft.com/office/2006/metadata/properties" ma:root="true" ma:fieldsID="7fa6a8db2453b03ccfde225112ade6a8" ns2:_="">
    <xsd:import namespace="f8cf215b-33c1-4b76-a747-e1a0fd8bd54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f215b-33c1-4b76-a747-e1a0fd8bd54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entifikátora dokumentu" ma:description="Hodnota identifikátora dokumentu priradená k tejto položke." ma:internalName="_dlc_DocId" ma:readOnly="true">
      <xsd:simpleType>
        <xsd:restriction base="dms:Text"/>
      </xsd:simpleType>
    </xsd:element>
    <xsd:element name="_dlc_DocIdUrl" ma:index="9" nillable="true" ma:displayName="Identifikátor dokumentu" ma:description="Trvalé prepojenie na tento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3AC643-3D09-427B-B30C-22234900D186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f8cf215b-33c1-4b76-a747-e1a0fd8bd54e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F8CDA76-9E9B-4224-8299-439E24A06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9BEFDF-9E93-4A5D-A94F-BEFA1A1E2EF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84A838D-96FB-4E61-AA49-9962BC113D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cf215b-33c1-4b76-a747-e1a0fd8bd5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2345</Words>
  <Application>Microsoft Office PowerPoint</Application>
  <PresentationFormat>Širokouhlá</PresentationFormat>
  <Paragraphs>365</Paragraphs>
  <Slides>35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Motív balíka Office</vt:lpstr>
      <vt:lpstr>Publikačná činnosť:  Ako publikovať, aby publikačná činnosť nebola len príťažou</vt:lpstr>
      <vt:lpstr>Michal Koháni</vt:lpstr>
      <vt:lpstr>Publikačná činnosť všeobecne</vt:lpstr>
      <vt:lpstr>Publikačná činnosť všeobecne</vt:lpstr>
      <vt:lpstr>Publikačná činnosť všeobecne</vt:lpstr>
      <vt:lpstr>Ako nájsť správne publikačné možnosti</vt:lpstr>
      <vt:lpstr>Ako nájsť správne publikačné možnosti Časopisy – nájdite publikácie kolegov</vt:lpstr>
      <vt:lpstr>Ako nájsť správne publikačné možnosti Časopisy – nájdite publikácie kolegov</vt:lpstr>
      <vt:lpstr>Ako nájsť správne publikačné možnosti Časopisy – opýtajte sa kolegov</vt:lpstr>
      <vt:lpstr>Ako nájsť správne publikačné možnosti Časopisy – vyhľadajte časopisy v citačných databázach</vt:lpstr>
      <vt:lpstr>Ako nájsť správne publikačné možnosti Časopisy – vyhľadajte časopisy v citačných databázach - JCR</vt:lpstr>
      <vt:lpstr>Ako nájsť správne publikačné možnosti Časopisy – vyhľadajte časopisy v citačných databázach - JCR</vt:lpstr>
      <vt:lpstr>Ako nájsť správne publikačné možnosti Časopisy – vyhľadajte časopisy v citačných databázach - JCR</vt:lpstr>
      <vt:lpstr>Ako nájsť správne publikačné možnosti Časopisy – vyhľadajte časopisy v citačných databázach - JCR</vt:lpstr>
      <vt:lpstr>Ako nájsť správne publikačné možnosti Časopisy – vyhľadajte časopisy v citačných databázach</vt:lpstr>
      <vt:lpstr>Ako nájsť správne publikačné možnosti Časopisy – vyhľadajte časopisy v citačných databázach - SJR</vt:lpstr>
      <vt:lpstr>Ako nájsť správne publikačné možnosti Časopisy – „elektronické nástroje“ – Journal matching</vt:lpstr>
      <vt:lpstr>Ako nájsť správne publikačné možnosti Časopisy – „elektronické nástroje“ – Journal matching</vt:lpstr>
      <vt:lpstr>Ako nájsť správne publikačné možnosti Konferencie</vt:lpstr>
      <vt:lpstr>Ako nájsť správne publikačné možnosti Konferencie</vt:lpstr>
      <vt:lpstr>Otvorená veda</vt:lpstr>
      <vt:lpstr>Otvorená veda a Open Access publikovanie</vt:lpstr>
      <vt:lpstr>Open Access publikovanie – ako publikovať bez APC</vt:lpstr>
      <vt:lpstr>Open Access publikovanie – ako publikovať bez APC</vt:lpstr>
      <vt:lpstr>Open Access publikovanie – ako publikovať bez APC</vt:lpstr>
      <vt:lpstr>Otvorená veda Nie sú OA časopisy nekvalitné (alebo predátorské), keď si za vydanie článku platím? </vt:lpstr>
      <vt:lpstr>Ako si overiť, či je časopis dôveryhodný</vt:lpstr>
      <vt:lpstr>Ako si overiť, či je časopis dôveryhodný</vt:lpstr>
      <vt:lpstr>Ako si overiť, či je časopis dôveryhodný</vt:lpstr>
      <vt:lpstr>Kde overiť kvalitu časopisov</vt:lpstr>
      <vt:lpstr>Etika publikovania</vt:lpstr>
      <vt:lpstr>Generatívna umelá inteligencia </vt:lpstr>
      <vt:lpstr>Generatívna umelá inteligencia – dôležité upozornenia</vt:lpstr>
      <vt:lpstr>Generatívna umelá inteligencia – ako ju používať</vt:lpstr>
      <vt:lpstr>Ďakujem za pozornosť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XI</dc:creator>
  <cp:lastModifiedBy>Michal Koháni</cp:lastModifiedBy>
  <cp:revision>97</cp:revision>
  <dcterms:created xsi:type="dcterms:W3CDTF">2021-04-12T06:48:28Z</dcterms:created>
  <dcterms:modified xsi:type="dcterms:W3CDTF">2023-11-14T23:55:25Z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0x0101003CFA7C4799DC514E8CDFF759771F6405</vt:lpwstr>
  </property>
  <property fmtid="{D5CDD505-2E9C-101B-9397-08002B2CF9AE}" pid="3" name="_dlc_DocIdItemGuid">
    <vt:lpwstr>301fc657-6194-4271-a4c0-e66e8549e0d9</vt:lpwstr>
  </property>
</Properties>
</file>